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5"/>
  </p:notesMasterIdLst>
  <p:handoutMasterIdLst>
    <p:handoutMasterId r:id="rId46"/>
  </p:handoutMasterIdLst>
  <p:sldIdLst>
    <p:sldId id="410" r:id="rId2"/>
    <p:sldId id="784" r:id="rId3"/>
    <p:sldId id="788" r:id="rId4"/>
    <p:sldId id="769" r:id="rId5"/>
    <p:sldId id="785" r:id="rId6"/>
    <p:sldId id="746" r:id="rId7"/>
    <p:sldId id="750" r:id="rId8"/>
    <p:sldId id="751" r:id="rId9"/>
    <p:sldId id="770" r:id="rId10"/>
    <p:sldId id="771" r:id="rId11"/>
    <p:sldId id="779" r:id="rId12"/>
    <p:sldId id="780" r:id="rId13"/>
    <p:sldId id="781" r:id="rId14"/>
    <p:sldId id="782" r:id="rId15"/>
    <p:sldId id="783" r:id="rId16"/>
    <p:sldId id="787" r:id="rId17"/>
    <p:sldId id="800" r:id="rId18"/>
    <p:sldId id="796" r:id="rId19"/>
    <p:sldId id="797" r:id="rId20"/>
    <p:sldId id="798" r:id="rId21"/>
    <p:sldId id="801" r:id="rId22"/>
    <p:sldId id="799" r:id="rId23"/>
    <p:sldId id="795" r:id="rId24"/>
    <p:sldId id="805" r:id="rId25"/>
    <p:sldId id="803" r:id="rId26"/>
    <p:sldId id="806" r:id="rId27"/>
    <p:sldId id="807" r:id="rId28"/>
    <p:sldId id="791" r:id="rId29"/>
    <p:sldId id="792" r:id="rId30"/>
    <p:sldId id="808" r:id="rId31"/>
    <p:sldId id="768" r:id="rId32"/>
    <p:sldId id="811" r:id="rId33"/>
    <p:sldId id="794" r:id="rId34"/>
    <p:sldId id="812" r:id="rId35"/>
    <p:sldId id="810" r:id="rId36"/>
    <p:sldId id="809" r:id="rId37"/>
    <p:sldId id="765" r:id="rId38"/>
    <p:sldId id="766" r:id="rId39"/>
    <p:sldId id="767" r:id="rId40"/>
    <p:sldId id="774" r:id="rId41"/>
    <p:sldId id="775" r:id="rId42"/>
    <p:sldId id="776" r:id="rId43"/>
    <p:sldId id="789" r:id="rId44"/>
  </p:sldIdLst>
  <p:sldSz cx="9144000" cy="6858000" type="screen4x3"/>
  <p:notesSz cx="6797675" cy="9928225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  <a:srgbClr val="003300"/>
    <a:srgbClr val="00FF00"/>
    <a:srgbClr val="FFFF99"/>
    <a:srgbClr val="FFFFFF"/>
    <a:srgbClr val="00A7FA"/>
    <a:srgbClr val="EEB500"/>
    <a:srgbClr val="FF9900"/>
    <a:srgbClr val="FFCC00"/>
    <a:srgbClr val="00A8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09" autoAdjust="0"/>
    <p:restoredTop sz="94548" autoAdjust="0"/>
  </p:normalViewPr>
  <p:slideViewPr>
    <p:cSldViewPr>
      <p:cViewPr varScale="1">
        <p:scale>
          <a:sx n="98" d="100"/>
          <a:sy n="98" d="100"/>
        </p:scale>
        <p:origin x="36" y="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0E532-D1D0-4BC8-BAD9-D64A936D8121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9671"/>
            <a:ext cx="2946400" cy="4969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49688" y="9429671"/>
            <a:ext cx="2946400" cy="4969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4BD20C-BD70-45BA-AC32-31D3D02BE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983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0.png>
</file>

<file path=ppt/media/image31.png>
</file>

<file path=ppt/media/image32.png>
</file>

<file path=ppt/media/image33.png>
</file>

<file path=ppt/media/image6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3C9EDA7C-EDC1-4573-A39D-F1471709185D}" type="datetimeFigureOut">
              <a:rPr lang="zh-CN" altLang="en-US"/>
              <a:pPr>
                <a:defRPr/>
              </a:pPr>
              <a:t>2021/5/20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450" y="4715629"/>
            <a:ext cx="5438775" cy="4467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29671"/>
            <a:ext cx="2946400" cy="4969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49688" y="9429671"/>
            <a:ext cx="2946400" cy="4969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F4E7F45-9E4F-4867-98CF-DC8088E36FA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82344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4E7F45-9E4F-4867-98CF-DC8088E36FA3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523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4E7F45-9E4F-4867-98CF-DC8088E36FA3}" type="slidenum">
              <a:rPr lang="zh-CN" altLang="en-US" smtClean="0"/>
              <a:pPr>
                <a:defRPr/>
              </a:pPr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69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4E7F45-9E4F-4867-98CF-DC8088E36FA3}" type="slidenum">
              <a:rPr lang="zh-CN" altLang="en-US" smtClean="0"/>
              <a:pPr>
                <a:defRPr/>
              </a:pPr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5532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4E7F45-9E4F-4867-98CF-DC8088E36FA3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2490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4E7F45-9E4F-4867-98CF-DC8088E36FA3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752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4E7F45-9E4F-4867-98CF-DC8088E36FA3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520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4E7F45-9E4F-4867-98CF-DC8088E36FA3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517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4E7F45-9E4F-4867-98CF-DC8088E36FA3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593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4E7F45-9E4F-4867-98CF-DC8088E36FA3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18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345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4E7F45-9E4F-4867-98CF-DC8088E36FA3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20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604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4E7F45-9E4F-4867-98CF-DC8088E36FA3}" type="slidenum">
              <a:rPr lang="zh-CN" altLang="en-US" smtClean="0"/>
              <a:pPr>
                <a:defRPr/>
              </a:pPr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3215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5" descr="PPT标题页模板副本2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-6350"/>
            <a:ext cx="9144000" cy="686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31640" y="5107632"/>
            <a:ext cx="6400800" cy="985664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5536" y="1094879"/>
            <a:ext cx="8424936" cy="1470025"/>
          </a:xfrm>
        </p:spPr>
        <p:txBody>
          <a:bodyPr/>
          <a:lstStyle>
            <a:lvl1pPr algn="ctr">
              <a:defRPr sz="5400" b="1" cap="none" spc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EEB500"/>
                </a:solidFill>
                <a:effectLst>
                  <a:outerShdw blurRad="50800" algn="tl" rotWithShape="0">
                    <a:srgbClr val="000000"/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 spd="med">
    <p:zo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692150"/>
            <a:ext cx="2057400" cy="543401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692150"/>
            <a:ext cx="6019800" cy="543401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 spd="med">
    <p:zo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692150"/>
            <a:ext cx="8229600" cy="64928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 spd="med"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14422"/>
            <a:ext cx="8229600" cy="4911741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C8A1B642-96BA-4221-9CE2-FA7E6E97670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zo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 spd="med">
    <p:zo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 spd="med">
    <p:zo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 spd="med">
    <p:zo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 spd="med">
    <p:zo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65DDB52C-F51D-4B53-B0E6-A0C2FAA4B3F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zo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 spd="med">
    <p:zo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图片 13" descr="PPT标题页模板副本3.jpg"/>
          <p:cNvPicPr>
            <a:picLocks noChangeAspect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3175" y="0"/>
            <a:ext cx="913765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65113"/>
            <a:ext cx="8229600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85875"/>
            <a:ext cx="8229600" cy="4840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3" name="灯片编号占位符 5"/>
          <p:cNvSpPr txBox="1">
            <a:spLocks/>
          </p:cNvSpPr>
          <p:nvPr/>
        </p:nvSpPr>
        <p:spPr>
          <a:xfrm>
            <a:off x="285750" y="6597650"/>
            <a:ext cx="500063" cy="260350"/>
          </a:xfrm>
          <a:prstGeom prst="rect">
            <a:avLst/>
          </a:prstGeom>
          <a:solidFill>
            <a:schemeClr val="bg1"/>
          </a:solidFill>
        </p:spPr>
        <p:txBody>
          <a:bodyPr anchor="ctr" anchorCtr="1"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4FAE55A9-6D9B-4CD1-B774-1DD214A7F4FF}" type="slidenum">
              <a:rPr lang="en-US" altLang="zh-CN" smtClean="0">
                <a:latin typeface="+mn-lt"/>
                <a:ea typeface="+mn-ea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r>
              <a:rPr lang="en-US" altLang="zh-CN" dirty="0" smtClean="0">
                <a:latin typeface="+mn-lt"/>
                <a:ea typeface="+mn-ea"/>
              </a:rPr>
              <a:t>   </a:t>
            </a:r>
            <a:endParaRPr lang="en-US" altLang="zh-CN" dirty="0">
              <a:latin typeface="+mn-lt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7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transition spd="med">
    <p:zoom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lang="zh-CN" altLang="en-US" sz="3600" b="1" dirty="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rgbClr val="FF3300"/>
          </a:solidFill>
          <a:latin typeface="Arial" pitchFamily="34" charset="0"/>
          <a:ea typeface="华文新魏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rgbClr val="FF3300"/>
          </a:solidFill>
          <a:latin typeface="Arial" pitchFamily="34" charset="0"/>
          <a:ea typeface="华文新魏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rgbClr val="FF3300"/>
          </a:solidFill>
          <a:latin typeface="Arial" pitchFamily="34" charset="0"/>
          <a:ea typeface="华文新魏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rgbClr val="FF3300"/>
          </a:solidFill>
          <a:latin typeface="Arial" pitchFamily="34" charset="0"/>
          <a:ea typeface="华文新魏" pitchFamily="2" charset="-122"/>
        </a:defRPr>
      </a:lvl9pPr>
    </p:titleStyle>
    <p:bodyStyle>
      <a:lvl1pPr marL="342900" indent="-342900" algn="l" rtl="0" eaLnBrk="0" fontAlgn="base" hangingPunct="0">
        <a:spcBef>
          <a:spcPct val="10000"/>
        </a:spcBef>
        <a:spcAft>
          <a:spcPct val="30000"/>
        </a:spcAft>
        <a:buClr>
          <a:srgbClr val="FFC000"/>
        </a:buClr>
        <a:buSzPct val="80000"/>
        <a:buFont typeface="Wingdings" pitchFamily="2" charset="2"/>
        <a:buChar char="n"/>
        <a:defRPr sz="2600" b="1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B050"/>
        </a:buClr>
        <a:buSzPct val="80000"/>
        <a:buFont typeface="Wingdings" pitchFamily="2" charset="2"/>
        <a:buChar char="n"/>
        <a:defRPr sz="2400">
          <a:solidFill>
            <a:schemeClr val="accent2"/>
          </a:solidFill>
          <a:latin typeface="微软雅黑" pitchFamily="34" charset="-122"/>
          <a:ea typeface="微软雅黑" pitchFamily="34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emf"/><Relationship Id="rId4" Type="http://schemas.openxmlformats.org/officeDocument/2006/relationships/image" Target="../media/image6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7.emf"/><Relationship Id="rId4" Type="http://schemas.openxmlformats.org/officeDocument/2006/relationships/image" Target="../media/image76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emf"/><Relationship Id="rId4" Type="http://schemas.openxmlformats.org/officeDocument/2006/relationships/image" Target="../media/image79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0" y="380504"/>
            <a:ext cx="9144000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3200" dirty="0" err="1" smtClean="0">
                <a:solidFill>
                  <a:srgbClr val="FF0000"/>
                </a:solidFill>
                <a:effectLst/>
              </a:rPr>
              <a:t>Neutrinoless</a:t>
            </a:r>
            <a:r>
              <a:rPr lang="en-US" altLang="zh-CN" sz="3200" dirty="0" smtClean="0">
                <a:solidFill>
                  <a:srgbClr val="FF0000"/>
                </a:solidFill>
                <a:effectLst/>
              </a:rPr>
              <a:t> Double Beta </a:t>
            </a:r>
            <a:r>
              <a:rPr lang="en-US" altLang="zh-CN" sz="3200" dirty="0">
                <a:solidFill>
                  <a:srgbClr val="FF0000"/>
                </a:solidFill>
                <a:effectLst/>
              </a:rPr>
              <a:t>D</a:t>
            </a:r>
            <a:r>
              <a:rPr lang="en-US" altLang="zh-CN" sz="3200" dirty="0" smtClean="0">
                <a:solidFill>
                  <a:srgbClr val="FF0000"/>
                </a:solidFill>
                <a:effectLst/>
              </a:rPr>
              <a:t>ecay </a:t>
            </a:r>
            <a:r>
              <a:rPr lang="en-US" altLang="zh-CN" sz="3200" dirty="0" smtClean="0">
                <a:solidFill>
                  <a:schemeClr val="tx1"/>
                </a:solidFill>
                <a:effectLst/>
              </a:rPr>
              <a:t/>
            </a:r>
            <a:br>
              <a:rPr lang="en-US" altLang="zh-CN" sz="3200" dirty="0" smtClean="0">
                <a:solidFill>
                  <a:schemeClr val="tx1"/>
                </a:solidFill>
                <a:effectLst/>
              </a:rPr>
            </a:br>
            <a:r>
              <a:rPr lang="en-US" altLang="zh-CN" sz="3200" dirty="0" smtClean="0">
                <a:solidFill>
                  <a:schemeClr val="tx1"/>
                </a:solidFill>
                <a:effectLst/>
              </a:rPr>
              <a:t>and </a:t>
            </a:r>
            <a:r>
              <a:rPr lang="en-US" altLang="zh-CN" sz="3200" dirty="0" smtClean="0">
                <a:solidFill>
                  <a:srgbClr val="0000FF"/>
                </a:solidFill>
                <a:effectLst/>
              </a:rPr>
              <a:t>Sterile Neutrinos</a:t>
            </a:r>
            <a:endParaRPr lang="en-US" altLang="zh-CN" sz="3200" dirty="0">
              <a:solidFill>
                <a:srgbClr val="0000FF"/>
              </a:solidFill>
              <a:effectLst/>
            </a:endParaRPr>
          </a:p>
        </p:txBody>
      </p:sp>
      <p:sp>
        <p:nvSpPr>
          <p:cNvPr id="6" name="副标题 4"/>
          <p:cNvSpPr>
            <a:spLocks noGrp="1"/>
          </p:cNvSpPr>
          <p:nvPr>
            <p:ph type="subTitle" idx="1"/>
          </p:nvPr>
        </p:nvSpPr>
        <p:spPr>
          <a:xfrm>
            <a:off x="467544" y="4437112"/>
            <a:ext cx="7992888" cy="2160240"/>
          </a:xfrm>
        </p:spPr>
        <p:txBody>
          <a:bodyPr/>
          <a:lstStyle/>
          <a:p>
            <a:pPr eaLnBrk="1" hangingPunct="1"/>
            <a:r>
              <a:rPr lang="en-US" altLang="zh-CN" sz="2400" dirty="0" smtClean="0"/>
              <a:t>Yu-Feng Li (</a:t>
            </a:r>
            <a:r>
              <a:rPr lang="zh-CN" altLang="en-US" sz="2400" dirty="0" smtClean="0"/>
              <a:t>李玉峰</a:t>
            </a:r>
            <a:r>
              <a:rPr lang="en-US" altLang="zh-CN" sz="2400" dirty="0" smtClean="0"/>
              <a:t>)</a:t>
            </a:r>
            <a:endParaRPr lang="en-US" altLang="zh-CN" sz="2400" dirty="0"/>
          </a:p>
          <a:p>
            <a:pPr eaLnBrk="1" hangingPunct="1"/>
            <a:r>
              <a:rPr lang="zh-CN" altLang="en-US" sz="2400" dirty="0" smtClean="0"/>
              <a:t>中国科学院高能物理研究所</a:t>
            </a:r>
            <a:endParaRPr lang="en-US" altLang="zh-CN" sz="2400" dirty="0" smtClean="0"/>
          </a:p>
          <a:p>
            <a:pPr eaLnBrk="1" hangingPunct="1"/>
            <a:r>
              <a:rPr lang="en-US" altLang="zh-CN" sz="2400" dirty="0" smtClean="0"/>
              <a:t>2021-05-20</a:t>
            </a:r>
            <a:endParaRPr lang="en-US" altLang="zh-CN" sz="2400" dirty="0" smtClean="0"/>
          </a:p>
          <a:p>
            <a:pPr eaLnBrk="1" hangingPunct="1"/>
            <a:r>
              <a:rPr lang="zh-CN" altLang="en-US" sz="2400" i="1" dirty="0"/>
              <a:t>“无中微子双贝塔衰变”研讨会</a:t>
            </a:r>
            <a:r>
              <a:rPr lang="en-US" altLang="zh-CN" sz="2400" i="1" dirty="0" smtClean="0"/>
              <a:t>@</a:t>
            </a:r>
            <a:r>
              <a:rPr lang="zh-CN" altLang="en-US" sz="2400" i="1" dirty="0" smtClean="0"/>
              <a:t>中山大学珠海校区</a:t>
            </a:r>
            <a:endParaRPr lang="zh-CN" altLang="en-US" sz="2400" i="1" dirty="0"/>
          </a:p>
        </p:txBody>
      </p:sp>
    </p:spTree>
  </p:cSld>
  <p:clrMapOvr>
    <a:masterClrMapping/>
  </p:clrMapOvr>
  <p:transition spd="med" advTm="7118">
    <p:zo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Neutrino mass scale </a:t>
            </a:r>
            <a:r>
              <a:rPr lang="en-US" altLang="zh-CN" sz="2800" dirty="0" smtClean="0"/>
              <a:t>from </a:t>
            </a:r>
            <a:r>
              <a:rPr lang="en-US" altLang="zh-CN" sz="2800" dirty="0" smtClean="0">
                <a:solidFill>
                  <a:srgbClr val="FF0000"/>
                </a:solidFill>
              </a:rPr>
              <a:t>cosmology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080" y="4077072"/>
            <a:ext cx="3672408" cy="25202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1124744"/>
            <a:ext cx="7128792" cy="288032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483768" y="1124744"/>
            <a:ext cx="11416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i="1" dirty="0" smtClean="0">
                <a:solidFill>
                  <a:srgbClr val="0000FF"/>
                </a:solidFill>
              </a:rPr>
              <a:t>PDG 2020</a:t>
            </a:r>
          </a:p>
        </p:txBody>
      </p:sp>
      <p:sp>
        <p:nvSpPr>
          <p:cNvPr id="11" name="内容占位符 2"/>
          <p:cNvSpPr>
            <a:spLocks noGrp="1"/>
          </p:cNvSpPr>
          <p:nvPr>
            <p:ph idx="1"/>
          </p:nvPr>
        </p:nvSpPr>
        <p:spPr>
          <a:xfrm>
            <a:off x="179512" y="4221088"/>
            <a:ext cx="5040560" cy="2232248"/>
          </a:xfrm>
        </p:spPr>
        <p:txBody>
          <a:bodyPr/>
          <a:lstStyle/>
          <a:p>
            <a:pPr marL="0" indent="0">
              <a:buClrTx/>
              <a:buNone/>
            </a:pPr>
            <a:r>
              <a:rPr lang="en-US" altLang="zh-CN" sz="2000" dirty="0" smtClean="0"/>
              <a:t>Cosmology: </a:t>
            </a:r>
            <a:r>
              <a:rPr lang="en-US" altLang="zh-CN" sz="2000" dirty="0" smtClean="0">
                <a:solidFill>
                  <a:srgbClr val="FF0000"/>
                </a:solidFill>
              </a:rPr>
              <a:t>sum of neutrino masses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Data sets and model dependence</a:t>
            </a:r>
            <a:endParaRPr lang="en-US" altLang="zh-CN" sz="2000" dirty="0"/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altLang="zh-CN" sz="1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Current best limit: ~120 </a:t>
            </a:r>
            <a:r>
              <a:rPr lang="en-US" altLang="zh-CN" sz="2000" dirty="0" err="1" smtClean="0"/>
              <a:t>meV</a:t>
            </a:r>
            <a:endParaRPr lang="en-US" altLang="zh-CN" sz="2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altLang="zh-CN" sz="1000" dirty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Future projection  </a:t>
            </a:r>
            <a:r>
              <a:rPr lang="en-US" altLang="zh-CN" sz="2000" dirty="0" smtClean="0">
                <a:sym typeface="Wingdings" panose="05000000000000000000" pitchFamily="2" charset="2"/>
              </a:rPr>
              <a:t> 60 </a:t>
            </a:r>
            <a:r>
              <a:rPr lang="en-US" altLang="zh-CN" sz="2000" dirty="0" err="1" smtClean="0">
                <a:sym typeface="Wingdings" panose="05000000000000000000" pitchFamily="2" charset="2"/>
              </a:rPr>
              <a:t>meV</a:t>
            </a:r>
            <a:endParaRPr lang="en-US" altLang="zh-CN" sz="2000" dirty="0" smtClean="0"/>
          </a:p>
        </p:txBody>
      </p:sp>
      <p:sp>
        <p:nvSpPr>
          <p:cNvPr id="12" name="矩形 11"/>
          <p:cNvSpPr/>
          <p:nvPr/>
        </p:nvSpPr>
        <p:spPr>
          <a:xfrm>
            <a:off x="5379112" y="4067780"/>
            <a:ext cx="12666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i="1" dirty="0">
                <a:solidFill>
                  <a:srgbClr val="0000FF"/>
                </a:solidFill>
              </a:rPr>
              <a:t>1903.03689</a:t>
            </a:r>
            <a:endParaRPr lang="zh-CN" altLang="en-US" sz="1600" b="1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120405"/>
      </p:ext>
    </p:extLst>
  </p:cSld>
  <p:clrMapOvr>
    <a:masterClrMapping/>
  </p:clrMapOvr>
  <p:transition spd="med"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Neutrino mass scale</a:t>
            </a:r>
            <a:r>
              <a:rPr lang="en-US" altLang="zh-CN" sz="3200" dirty="0" smtClean="0"/>
              <a:t> </a:t>
            </a:r>
            <a:r>
              <a:rPr lang="en-US" altLang="zh-CN" sz="2800" dirty="0" smtClean="0"/>
              <a:t>from </a:t>
            </a:r>
            <a:r>
              <a:rPr lang="zh-CN" altLang="el-GR" sz="2800" dirty="0" smtClean="0">
                <a:solidFill>
                  <a:srgbClr val="FF0000"/>
                </a:solidFill>
              </a:rPr>
              <a:t>𝟎</a:t>
            </a:r>
            <a:r>
              <a:rPr lang="el-GR" altLang="zh-CN" sz="2800" dirty="0">
                <a:solidFill>
                  <a:srgbClr val="FF0000"/>
                </a:solidFill>
              </a:rPr>
              <a:t>ν</a:t>
            </a:r>
            <a:r>
              <a:rPr lang="zh-CN" altLang="el-GR" sz="2800" dirty="0">
                <a:solidFill>
                  <a:srgbClr val="FF0000"/>
                </a:solidFill>
              </a:rPr>
              <a:t>𝟐𝜷</a:t>
            </a:r>
            <a:r>
              <a:rPr lang="el-GR" altLang="zh-CN" sz="2800" dirty="0">
                <a:solidFill>
                  <a:srgbClr val="FF0000"/>
                </a:solidFill>
              </a:rPr>
              <a:t>-</a:t>
            </a:r>
            <a:r>
              <a:rPr lang="en-US" altLang="zh-CN" sz="2800" dirty="0">
                <a:solidFill>
                  <a:srgbClr val="FF0000"/>
                </a:solidFill>
              </a:rPr>
              <a:t>decay 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988840"/>
            <a:ext cx="8614393" cy="4322585"/>
          </a:xfrm>
          <a:prstGeom prst="rect">
            <a:avLst/>
          </a:prstGeom>
        </p:spPr>
      </p:pic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179512" y="1052736"/>
            <a:ext cx="8352928" cy="648072"/>
          </a:xfrm>
        </p:spPr>
        <p:txBody>
          <a:bodyPr/>
          <a:lstStyle/>
          <a:p>
            <a:pPr marL="0" indent="0">
              <a:buClrTx/>
              <a:buNone/>
            </a:pPr>
            <a:r>
              <a:rPr lang="zh-CN" altLang="el-GR" sz="2000" dirty="0" smtClean="0"/>
              <a:t>𝟎</a:t>
            </a:r>
            <a:r>
              <a:rPr lang="el-GR" altLang="zh-CN" sz="2000" dirty="0"/>
              <a:t>ν</a:t>
            </a:r>
            <a:r>
              <a:rPr lang="zh-CN" altLang="el-GR" sz="2000" dirty="0"/>
              <a:t>𝟐𝜷</a:t>
            </a:r>
            <a:r>
              <a:rPr lang="el-GR" altLang="zh-CN" sz="2000" dirty="0"/>
              <a:t>-</a:t>
            </a:r>
            <a:r>
              <a:rPr lang="en-US" altLang="zh-CN" sz="2000" dirty="0" smtClean="0"/>
              <a:t>decay</a:t>
            </a:r>
            <a:r>
              <a:rPr lang="en-US" altLang="zh-CN" sz="2000" dirty="0" smtClean="0"/>
              <a:t>: </a:t>
            </a:r>
            <a:r>
              <a:rPr lang="en-US" altLang="zh-CN" sz="2000" dirty="0" smtClean="0">
                <a:solidFill>
                  <a:srgbClr val="FF0000"/>
                </a:solidFill>
              </a:rPr>
              <a:t>effective neutrino mass limit as in 2021</a:t>
            </a:r>
          </a:p>
          <a:p>
            <a:pPr marL="0" indent="0">
              <a:buClrTx/>
              <a:buNone/>
            </a:pPr>
            <a:r>
              <a:rPr lang="en-US" altLang="zh-CN" sz="1800" i="1" dirty="0" smtClean="0"/>
              <a:t>An updated </a:t>
            </a:r>
            <a:r>
              <a:rPr lang="en-US" altLang="zh-CN" sz="1800" i="1" dirty="0" smtClean="0"/>
              <a:t>plot </a:t>
            </a:r>
            <a:r>
              <a:rPr lang="en-US" altLang="zh-CN" sz="1800" i="1" dirty="0"/>
              <a:t>of 1411.4791</a:t>
            </a:r>
            <a:endParaRPr lang="en-US" altLang="zh-CN" sz="1800" i="1" dirty="0" smtClean="0"/>
          </a:p>
        </p:txBody>
      </p:sp>
    </p:spTree>
    <p:extLst>
      <p:ext uri="{BB962C8B-B14F-4D97-AF65-F5344CB8AC3E}">
        <p14:creationId xmlns:p14="http://schemas.microsoft.com/office/powerpoint/2010/main" val="3486635213"/>
      </p:ext>
    </p:extLst>
  </p:cSld>
  <p:clrMapOvr>
    <a:masterClrMapping/>
  </p:clrMapOvr>
  <p:transition spd="med"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" y="1214150"/>
            <a:ext cx="6696744" cy="538320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</a:t>
            </a:r>
            <a:r>
              <a:rPr lang="zh-CN" altLang="en-US" baseline="-25000" dirty="0"/>
              <a:t>𝜷𝜷</a:t>
            </a:r>
            <a:r>
              <a:rPr lang="zh-CN" altLang="en-US" dirty="0"/>
              <a:t> </a:t>
            </a:r>
            <a:r>
              <a:rPr lang="en-US" altLang="zh-CN" dirty="0" smtClean="0"/>
              <a:t>: </a:t>
            </a:r>
            <a:r>
              <a:rPr lang="en-US" altLang="zh-CN" sz="3200" dirty="0" smtClean="0"/>
              <a:t>Decomposition </a:t>
            </a:r>
            <a:endParaRPr lang="zh-CN" altLang="en-US" sz="3200" dirty="0"/>
          </a:p>
        </p:txBody>
      </p:sp>
      <p:sp>
        <p:nvSpPr>
          <p:cNvPr id="5" name="矩形 4"/>
          <p:cNvSpPr/>
          <p:nvPr/>
        </p:nvSpPr>
        <p:spPr>
          <a:xfrm>
            <a:off x="2987824" y="6300028"/>
            <a:ext cx="12666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i="1" dirty="0">
                <a:solidFill>
                  <a:srgbClr val="0000FF"/>
                </a:solidFill>
              </a:rPr>
              <a:t>1505.00978</a:t>
            </a: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6804248" y="1268760"/>
            <a:ext cx="2160240" cy="5256584"/>
          </a:xfrm>
        </p:spPr>
        <p:txBody>
          <a:bodyPr/>
          <a:lstStyle/>
          <a:p>
            <a:pPr marL="0" indent="0">
              <a:buClrTx/>
              <a:buNone/>
            </a:pPr>
            <a:r>
              <a:rPr lang="en-US" altLang="zh-CN" sz="2000" dirty="0" smtClean="0"/>
              <a:t>Three different regions: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altLang="zh-CN" sz="2000" dirty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QD: </a:t>
            </a:r>
          </a:p>
          <a:p>
            <a:pPr marL="0" indent="0">
              <a:buClrTx/>
              <a:buNone/>
            </a:pPr>
            <a:r>
              <a:rPr lang="en-US" altLang="zh-CN" sz="2000" dirty="0" smtClean="0"/>
              <a:t>   </a:t>
            </a:r>
            <a:r>
              <a:rPr lang="en-US" altLang="zh-CN" sz="2000" dirty="0" smtClean="0">
                <a:solidFill>
                  <a:srgbClr val="FF0000"/>
                </a:solidFill>
              </a:rPr>
              <a:t>m</a:t>
            </a:r>
            <a:r>
              <a:rPr lang="en-US" altLang="zh-CN" sz="2000" baseline="-25000" dirty="0" smtClean="0">
                <a:solidFill>
                  <a:srgbClr val="FF0000"/>
                </a:solidFill>
              </a:rPr>
              <a:t>1/3</a:t>
            </a:r>
            <a:r>
              <a:rPr lang="en-US" altLang="zh-CN" sz="2000" dirty="0" smtClean="0">
                <a:solidFill>
                  <a:srgbClr val="FF0000"/>
                </a:solidFill>
              </a:rPr>
              <a:t>&gt;10 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meV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pPr marL="0" indent="0">
              <a:buClrTx/>
              <a:buNone/>
            </a:pPr>
            <a:endParaRPr lang="en-US" altLang="zh-CN" sz="2000" dirty="0" smtClean="0">
              <a:solidFill>
                <a:srgbClr val="FF0000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Hierarchical:</a:t>
            </a:r>
          </a:p>
          <a:p>
            <a:pPr marL="0" indent="0">
              <a:buClrTx/>
              <a:buNone/>
            </a:pPr>
            <a:r>
              <a:rPr lang="en-US" altLang="zh-CN" sz="2000" dirty="0" smtClean="0"/>
              <a:t>   </a:t>
            </a:r>
            <a:r>
              <a:rPr lang="en-US" altLang="zh-CN" sz="2000" dirty="0" smtClean="0">
                <a:solidFill>
                  <a:srgbClr val="FF0000"/>
                </a:solidFill>
              </a:rPr>
              <a:t>m</a:t>
            </a:r>
            <a:r>
              <a:rPr lang="en-US" altLang="zh-CN" sz="2000" baseline="-25000" dirty="0" smtClean="0">
                <a:solidFill>
                  <a:srgbClr val="FF0000"/>
                </a:solidFill>
              </a:rPr>
              <a:t>1/3</a:t>
            </a:r>
            <a:r>
              <a:rPr lang="en-US" altLang="zh-CN" sz="2000" dirty="0" smtClean="0">
                <a:solidFill>
                  <a:srgbClr val="FF0000"/>
                </a:solidFill>
              </a:rPr>
              <a:t>&lt;1 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meV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pPr marL="0" indent="0">
              <a:buClrTx/>
              <a:buNone/>
            </a:pPr>
            <a:endParaRPr lang="en-US" altLang="zh-CN" sz="2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Cancelation:</a:t>
            </a:r>
          </a:p>
          <a:p>
            <a:pPr marL="0" indent="0">
              <a:buClrTx/>
              <a:buNone/>
            </a:pP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en-US" altLang="zh-CN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[1, 10] 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meV</a:t>
            </a:r>
            <a:endParaRPr lang="en-US" altLang="zh-CN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931411"/>
      </p:ext>
    </p:extLst>
  </p:cSld>
  <p:clrMapOvr>
    <a:masterClrMapping/>
  </p:clrMapOvr>
  <p:transition spd="med"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I: Quasi-Degenerate region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74" y="1206740"/>
            <a:ext cx="3214833" cy="70473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右箭头 8"/>
          <p:cNvSpPr/>
          <p:nvPr/>
        </p:nvSpPr>
        <p:spPr bwMode="auto">
          <a:xfrm>
            <a:off x="3995936" y="1412776"/>
            <a:ext cx="720080" cy="288032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4788024" y="1124744"/>
            <a:ext cx="4176464" cy="1080120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solidFill>
                  <a:srgbClr val="0000FF"/>
                </a:solidFill>
              </a:rPr>
              <a:t>Extraction of the CP phase </a:t>
            </a:r>
            <a:r>
              <a:rPr lang="en-US" altLang="zh-CN" sz="2000" dirty="0" smtClean="0"/>
              <a:t>by comparing with beta decay or cosmology probe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79512" y="2348880"/>
            <a:ext cx="4485821" cy="4225164"/>
            <a:chOff x="251520" y="2348880"/>
            <a:chExt cx="4485821" cy="4225164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520" y="2348880"/>
              <a:ext cx="4485821" cy="4225164"/>
            </a:xfrm>
            <a:prstGeom prst="rect">
              <a:avLst/>
            </a:prstGeom>
          </p:spPr>
        </p:pic>
        <p:sp>
          <p:nvSpPr>
            <p:cNvPr id="11" name="矩形 10"/>
            <p:cNvSpPr/>
            <p:nvPr/>
          </p:nvSpPr>
          <p:spPr bwMode="auto">
            <a:xfrm>
              <a:off x="1043608" y="4221088"/>
              <a:ext cx="1296144" cy="172819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0" smtClean="0">
                <a:ln>
                  <a:noFill/>
                </a:ln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ea typeface="宋体" pitchFamily="2" charset="-122"/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2348880"/>
            <a:ext cx="4149731" cy="422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274296"/>
      </p:ext>
    </p:extLst>
  </p:cSld>
  <p:clrMapOvr>
    <a:masterClrMapping/>
  </p:clrMapOvr>
  <p:transition spd="med">
    <p:zo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dirty="0" smtClean="0"/>
              <a:t>II: </a:t>
            </a:r>
            <a:r>
              <a:rPr lang="en-US" altLang="zh-CN" dirty="0" smtClean="0"/>
              <a:t>Hierarchical </a:t>
            </a:r>
            <a:r>
              <a:rPr lang="en-US" altLang="zh-CN" dirty="0"/>
              <a:t>R</a:t>
            </a:r>
            <a:r>
              <a:rPr lang="en-US" altLang="zh-CN" dirty="0" smtClean="0"/>
              <a:t>egion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016" y="2032322"/>
            <a:ext cx="4320480" cy="442169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4" y="2032322"/>
            <a:ext cx="4464496" cy="442169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592" y="1484784"/>
            <a:ext cx="3024336" cy="50405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8064" y="1484784"/>
            <a:ext cx="3399822" cy="504056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 bwMode="auto">
          <a:xfrm>
            <a:off x="2283076" y="2186215"/>
            <a:ext cx="72008" cy="3586457"/>
          </a:xfrm>
          <a:prstGeom prst="rect">
            <a:avLst/>
          </a:prstGeom>
          <a:solidFill>
            <a:srgbClr val="0000FF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6300192" y="2204864"/>
            <a:ext cx="72008" cy="3586457"/>
          </a:xfrm>
          <a:prstGeom prst="rect">
            <a:avLst/>
          </a:prstGeom>
          <a:solidFill>
            <a:srgbClr val="0000FF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  <p:sp>
        <p:nvSpPr>
          <p:cNvPr id="14" name="内容占位符 2"/>
          <p:cNvSpPr>
            <a:spLocks noGrp="1"/>
          </p:cNvSpPr>
          <p:nvPr>
            <p:ph idx="1"/>
          </p:nvPr>
        </p:nvSpPr>
        <p:spPr>
          <a:xfrm>
            <a:off x="107504" y="1052736"/>
            <a:ext cx="8856984" cy="360040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Independent of the absolute neutrino masses (NO &amp; IO) </a:t>
            </a:r>
          </a:p>
        </p:txBody>
      </p:sp>
    </p:spTree>
    <p:extLst>
      <p:ext uri="{BB962C8B-B14F-4D97-AF65-F5344CB8AC3E}">
        <p14:creationId xmlns:p14="http://schemas.microsoft.com/office/powerpoint/2010/main" val="645869066"/>
      </p:ext>
    </p:extLst>
  </p:cSld>
  <p:clrMapOvr>
    <a:masterClrMapping/>
  </p:clrMapOvr>
  <p:transition spd="med">
    <p:zo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III: </a:t>
            </a:r>
            <a:r>
              <a:rPr lang="en-US" altLang="zh-CN" sz="3200" dirty="0" smtClean="0"/>
              <a:t>Cancelation </a:t>
            </a:r>
            <a:r>
              <a:rPr lang="en-US" altLang="zh-CN" sz="3200" dirty="0" smtClean="0"/>
              <a:t>region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59" y="1556792"/>
            <a:ext cx="7419141" cy="4968552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467544" y="1124744"/>
            <a:ext cx="8280920" cy="360040"/>
          </a:xfrm>
        </p:spPr>
        <p:txBody>
          <a:bodyPr/>
          <a:lstStyle/>
          <a:p>
            <a:pPr marL="0" indent="0">
              <a:buClrTx/>
              <a:buNone/>
            </a:pPr>
            <a:r>
              <a:rPr lang="en-US" altLang="zh-CN" sz="1600" i="1" kern="1200" dirty="0">
                <a:solidFill>
                  <a:srgbClr val="0000FF"/>
                </a:solidFill>
                <a:latin typeface="Arial" charset="0"/>
                <a:ea typeface="宋体" charset="-122"/>
              </a:rPr>
              <a:t>Xing &amp; Zhao, </a:t>
            </a:r>
            <a:r>
              <a:rPr lang="en-US" altLang="zh-CN" sz="1600" i="1" kern="1200" dirty="0" smtClean="0">
                <a:solidFill>
                  <a:srgbClr val="0000FF"/>
                </a:solidFill>
                <a:latin typeface="Arial" charset="0"/>
                <a:ea typeface="宋体" charset="-122"/>
              </a:rPr>
              <a:t>1612.08538: </a:t>
            </a:r>
            <a:r>
              <a:rPr lang="en-US" altLang="zh-CN" sz="1800" kern="1200" dirty="0" smtClean="0">
                <a:solidFill>
                  <a:srgbClr val="FF0000"/>
                </a:solidFill>
                <a:latin typeface="Arial" charset="0"/>
                <a:ea typeface="宋体" charset="-122"/>
              </a:rPr>
              <a:t>The critical threshold point is just ~1 </a:t>
            </a:r>
            <a:r>
              <a:rPr lang="en-US" altLang="zh-CN" sz="1800" kern="1200" dirty="0" err="1" smtClean="0">
                <a:solidFill>
                  <a:srgbClr val="FF0000"/>
                </a:solidFill>
                <a:latin typeface="Arial" charset="0"/>
                <a:ea typeface="宋体" charset="-122"/>
              </a:rPr>
              <a:t>meV</a:t>
            </a:r>
            <a:r>
              <a:rPr lang="en-US" altLang="zh-CN" sz="1800" kern="1200" dirty="0" smtClean="0">
                <a:solidFill>
                  <a:srgbClr val="FF0000"/>
                </a:solidFill>
                <a:latin typeface="Arial" charset="0"/>
                <a:ea typeface="宋体" charset="-122"/>
              </a:rPr>
              <a:t> ! </a:t>
            </a:r>
            <a:endParaRPr lang="en-US" altLang="zh-CN" sz="1800" kern="1200" dirty="0">
              <a:solidFill>
                <a:srgbClr val="FF0000"/>
              </a:solidFill>
              <a:latin typeface="Arial" charset="0"/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8945826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Mass probe </a:t>
            </a:r>
            <a:r>
              <a:rPr lang="en-US" altLang="zh-CN" sz="3200" dirty="0">
                <a:solidFill>
                  <a:srgbClr val="FF0000"/>
                </a:solidFill>
              </a:rPr>
              <a:t>c</a:t>
            </a:r>
            <a:r>
              <a:rPr lang="en-US" altLang="zh-CN" sz="3200" dirty="0" smtClean="0">
                <a:solidFill>
                  <a:srgbClr val="FF0000"/>
                </a:solidFill>
              </a:rPr>
              <a:t>orrelation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196752"/>
            <a:ext cx="8064896" cy="4631618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323528" y="6021288"/>
            <a:ext cx="8280920" cy="360040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What is the interpretation if out of the standard region? </a:t>
            </a:r>
            <a:endParaRPr lang="en-US" altLang="zh-CN" sz="2000" dirty="0" smtClean="0"/>
          </a:p>
        </p:txBody>
      </p:sp>
      <p:sp>
        <p:nvSpPr>
          <p:cNvPr id="6" name="五角星 5"/>
          <p:cNvSpPr/>
          <p:nvPr/>
        </p:nvSpPr>
        <p:spPr bwMode="auto">
          <a:xfrm>
            <a:off x="2627784" y="2492896"/>
            <a:ext cx="216024" cy="216024"/>
          </a:xfrm>
          <a:prstGeom prst="star5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  <p:sp>
        <p:nvSpPr>
          <p:cNvPr id="8" name="五角星 7"/>
          <p:cNvSpPr/>
          <p:nvPr/>
        </p:nvSpPr>
        <p:spPr bwMode="auto">
          <a:xfrm>
            <a:off x="2627784" y="3789040"/>
            <a:ext cx="216024" cy="216024"/>
          </a:xfrm>
          <a:prstGeom prst="star5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  <p:sp>
        <p:nvSpPr>
          <p:cNvPr id="9" name="五角星 8"/>
          <p:cNvSpPr/>
          <p:nvPr/>
        </p:nvSpPr>
        <p:spPr bwMode="auto">
          <a:xfrm>
            <a:off x="5724128" y="2996952"/>
            <a:ext cx="216024" cy="216024"/>
          </a:xfrm>
          <a:prstGeom prst="star5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3874206"/>
      </p:ext>
    </p:extLst>
  </p:cSld>
  <p:clrMapOvr>
    <a:masterClrMapping/>
  </p:clrMapOvr>
  <p:transition spd="med">
    <p:zo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052736"/>
            <a:ext cx="8352928" cy="5544616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2800" dirty="0" smtClean="0"/>
              <a:t>Short baseline oscillations: </a:t>
            </a:r>
            <a:r>
              <a:rPr lang="en-US" altLang="zh-CN" sz="2800" dirty="0" smtClean="0">
                <a:solidFill>
                  <a:srgbClr val="FF0000"/>
                </a:solidFill>
              </a:rPr>
              <a:t>Anomalies?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5854098"/>
      </p:ext>
    </p:extLst>
  </p:cSld>
  <p:clrMapOvr>
    <a:masterClrMapping/>
  </p:clrMapOvr>
  <p:transition spd="med"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266348"/>
            <a:ext cx="8319868" cy="714380"/>
          </a:xfrm>
        </p:spPr>
        <p:txBody>
          <a:bodyPr/>
          <a:lstStyle/>
          <a:p>
            <a:r>
              <a:rPr lang="en-US" altLang="zh-CN" dirty="0" smtClean="0"/>
              <a:t>LSND 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7694" y="500042"/>
            <a:ext cx="6360730" cy="26347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52736"/>
            <a:ext cx="9144000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38922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MiniBooNE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88" y="1124744"/>
            <a:ext cx="8785092" cy="3744416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5496" y="4919390"/>
            <a:ext cx="9036496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Purpose: </a:t>
            </a:r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check LSND signal with different L&amp;E, but the same L/E</a:t>
            </a:r>
          </a:p>
          <a:p>
            <a:pPr eaLnBrk="0" hangingPunct="0"/>
            <a:endParaRPr lang="en-US" altLang="zh-CN" sz="2000" b="1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hangingPunct="0"/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~4-5</a:t>
            </a:r>
            <a:r>
              <a:rPr lang="el-GR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σ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excess </a:t>
            </a:r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 the Low energy range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unidentified backgrounds</a:t>
            </a:r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</a:p>
          <a:p>
            <a:pPr eaLnBrk="0" hangingPunct="0"/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hangingPunct="0"/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Future test with 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MicroBooNE</a:t>
            </a:r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? 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Soon within this year!</a:t>
            </a:r>
            <a:endParaRPr lang="en-US" altLang="zh-CN" sz="20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3105275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 smtClean="0">
                <a:solidFill>
                  <a:srgbClr val="FF0000"/>
                </a:solidFill>
              </a:rPr>
              <a:t>𝟎</a:t>
            </a:r>
            <a:r>
              <a:rPr lang="el-GR" altLang="zh-CN" sz="3200" dirty="0">
                <a:solidFill>
                  <a:srgbClr val="FF0000"/>
                </a:solidFill>
              </a:rPr>
              <a:t>ν</a:t>
            </a:r>
            <a:r>
              <a:rPr lang="zh-CN" altLang="en-US" sz="3200" dirty="0" smtClean="0">
                <a:solidFill>
                  <a:srgbClr val="FF0000"/>
                </a:solidFill>
              </a:rPr>
              <a:t>𝟐𝜷</a:t>
            </a:r>
            <a:r>
              <a:rPr lang="en-US" altLang="zh-CN" sz="3200" dirty="0"/>
              <a:t>-decay</a:t>
            </a:r>
            <a:endParaRPr lang="zh-CN" altLang="en-US" sz="2400" dirty="0"/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395536" y="4847382"/>
            <a:ext cx="8424936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buFont typeface="Wingdings" panose="05000000000000000000" pitchFamily="2" charset="2"/>
              <a:buChar char="Ø"/>
            </a:pPr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Standard Interpretation:  </a:t>
            </a:r>
          </a:p>
          <a:p>
            <a:pPr eaLnBrk="0" hangingPunct="0"/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mediated by 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light massive </a:t>
            </a:r>
            <a:r>
              <a:rPr lang="en-US" altLang="zh-CN" sz="200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Majorana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neutrinos</a:t>
            </a:r>
          </a:p>
          <a:p>
            <a:pPr eaLnBrk="0" hangingPunct="0"/>
            <a:endParaRPr lang="en-US" altLang="zh-CN" sz="10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eaLnBrk="0" hangingPunct="0">
              <a:buFont typeface="Wingdings" panose="05000000000000000000" pitchFamily="2" charset="2"/>
              <a:buChar char="Ø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Nonstandard Interpretations: 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sterile neutrinos 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and beyond</a:t>
            </a:r>
          </a:p>
          <a:p>
            <a:pPr eaLnBrk="0" hangingPunct="0"/>
            <a:endParaRPr lang="en-US" altLang="zh-CN" sz="1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hangingPunct="0"/>
            <a:r>
              <a:rPr lang="en-US" altLang="zh-CN" b="1" i="1" dirty="0" smtClean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Recent reviews</a:t>
            </a:r>
            <a:r>
              <a:rPr lang="en-US" altLang="zh-CN" b="1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1902.04097, 1601.07512, </a:t>
            </a:r>
            <a:r>
              <a:rPr lang="en-US" altLang="zh-CN" b="1" i="1" dirty="0" smtClean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1411.4791, … … 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135215"/>
            <a:ext cx="4397019" cy="2797841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4895" y="1124744"/>
            <a:ext cx="3456384" cy="279784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6483" y="4005064"/>
            <a:ext cx="4911781" cy="85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062442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28596" y="116632"/>
            <a:ext cx="8319868" cy="714380"/>
          </a:xfrm>
        </p:spPr>
        <p:txBody>
          <a:bodyPr/>
          <a:lstStyle/>
          <a:p>
            <a:r>
              <a:rPr lang="en-US" altLang="zh-CN" dirty="0" smtClean="0"/>
              <a:t>Gallium anomaly</a:t>
            </a:r>
            <a:br>
              <a:rPr lang="en-US" altLang="zh-CN" dirty="0" smtClean="0"/>
            </a:br>
            <a:r>
              <a:rPr lang="en-US" altLang="zh-CN" sz="1400" b="0" dirty="0">
                <a:solidFill>
                  <a:srgbClr val="FF0000"/>
                </a:solidFill>
              </a:rPr>
              <a:t>SAGE, </a:t>
            </a:r>
            <a:r>
              <a:rPr lang="en-US" altLang="zh-CN" sz="1400" b="0" dirty="0" smtClean="0">
                <a:solidFill>
                  <a:srgbClr val="FF0000"/>
                </a:solidFill>
              </a:rPr>
              <a:t>PRC </a:t>
            </a:r>
            <a:r>
              <a:rPr lang="en-US" altLang="zh-CN" sz="1400" b="0" dirty="0">
                <a:solidFill>
                  <a:srgbClr val="FF0000"/>
                </a:solidFill>
              </a:rPr>
              <a:t>(</a:t>
            </a:r>
            <a:r>
              <a:rPr lang="en-US" altLang="zh-CN" sz="1400" b="0" dirty="0" smtClean="0">
                <a:solidFill>
                  <a:srgbClr val="FF0000"/>
                </a:solidFill>
              </a:rPr>
              <a:t>2006); PRC (2009); </a:t>
            </a:r>
            <a:r>
              <a:rPr lang="en-US" altLang="zh-CN" sz="1400" b="0" dirty="0" err="1" smtClean="0">
                <a:solidFill>
                  <a:srgbClr val="FF0000"/>
                </a:solidFill>
              </a:rPr>
              <a:t>Laveder</a:t>
            </a:r>
            <a:r>
              <a:rPr lang="en-US" altLang="zh-CN" sz="1400" b="0" dirty="0" smtClean="0">
                <a:solidFill>
                  <a:srgbClr val="FF0000"/>
                </a:solidFill>
              </a:rPr>
              <a:t> et al. (2007), etc.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7504" y="1127066"/>
            <a:ext cx="9036496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Gallium Radioactive Source </a:t>
            </a:r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Experiments: 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GALLEX and </a:t>
            </a:r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SAGE</a:t>
            </a:r>
          </a:p>
          <a:p>
            <a:endParaRPr lang="en-US" altLang="zh-CN" sz="1000" b="1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 of Solar 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Neutrino 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Detection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002960"/>
            <a:ext cx="8115129" cy="1066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520" y="3140968"/>
            <a:ext cx="4248472" cy="3434891"/>
          </a:xfrm>
          <a:prstGeom prst="rect">
            <a:avLst/>
          </a:prstGeom>
        </p:spPr>
      </p:pic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4572000" y="3251879"/>
            <a:ext cx="4464496" cy="29854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~2.9</a:t>
            </a:r>
            <a:r>
              <a:rPr lang="el-GR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σ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deficit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b="1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Neutrino energies: ~0.8 MeV</a:t>
            </a:r>
          </a:p>
          <a:p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Anomaly supported by 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new 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cross section measurement</a:t>
            </a:r>
          </a:p>
          <a:p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b="1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b="1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Frekers</a:t>
            </a:r>
            <a:r>
              <a:rPr lang="en-US" altLang="zh-CN" sz="14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et al., PLB 706 (2011) </a:t>
            </a:r>
            <a:r>
              <a:rPr lang="en-US" altLang="zh-CN" sz="14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134</a:t>
            </a:r>
            <a:endParaRPr lang="en-US" altLang="zh-CN" sz="14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2805" y="4338157"/>
            <a:ext cx="4320480" cy="37937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6057" y="5484840"/>
            <a:ext cx="2880320" cy="39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280111"/>
      </p:ext>
    </p:extLst>
  </p:cSld>
  <p:clrMapOvr>
    <a:masterClrMapping/>
  </p:clrMapOvr>
  <p:transition spd="med">
    <p:zo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15" y="1124744"/>
            <a:ext cx="8765969" cy="5396550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428596" y="116632"/>
            <a:ext cx="8319868" cy="714380"/>
          </a:xfrm>
        </p:spPr>
        <p:txBody>
          <a:bodyPr/>
          <a:lstStyle/>
          <a:p>
            <a:r>
              <a:rPr lang="en-US" altLang="zh-CN" sz="2800" dirty="0" smtClean="0"/>
              <a:t>Gallium </a:t>
            </a:r>
            <a:r>
              <a:rPr lang="en-US" altLang="zh-CN" sz="2800" dirty="0" smtClean="0"/>
              <a:t>anomaly</a:t>
            </a:r>
            <a:r>
              <a:rPr lang="en-US" altLang="zh-CN" sz="2800" dirty="0" smtClean="0"/>
              <a:t>: </a:t>
            </a:r>
            <a:r>
              <a:rPr lang="en-US" altLang="zh-CN" sz="2800" dirty="0" smtClean="0">
                <a:solidFill>
                  <a:srgbClr val="FF0000"/>
                </a:solidFill>
              </a:rPr>
              <a:t>shell model calculations ?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981340" y="2132856"/>
            <a:ext cx="36231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1906.10980</a:t>
            </a:r>
          </a:p>
          <a:p>
            <a:r>
              <a:rPr lang="en-US" altLang="zh-CN" sz="1400" b="1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Kostensalo</a:t>
            </a:r>
            <a:r>
              <a:rPr lang="en-US" altLang="zh-CN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zh-CN" sz="1400" b="1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Suhonen</a:t>
            </a:r>
            <a:r>
              <a:rPr lang="en-US" altLang="zh-CN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zh-CN" sz="1400" b="1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Giunti</a:t>
            </a:r>
            <a:r>
              <a:rPr lang="en-US" altLang="zh-CN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Srivastava</a:t>
            </a:r>
            <a:endParaRPr lang="zh-CN" altLang="en-U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5490093"/>
      </p:ext>
    </p:extLst>
  </p:cSld>
  <p:clrMapOvr>
    <a:masterClrMapping/>
  </p:clrMapOvr>
  <p:transition spd="med">
    <p:zo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11663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Reactor </a:t>
            </a:r>
            <a:r>
              <a:rPr lang="en-US" altLang="zh-CN" sz="3200" dirty="0"/>
              <a:t>A</a:t>
            </a:r>
            <a:r>
              <a:rPr lang="en-US" altLang="zh-CN" sz="3200" dirty="0" smtClean="0"/>
              <a:t>ntineutrino Anomaly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616898"/>
            <a:ext cx="8208912" cy="33242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3628" y="785117"/>
            <a:ext cx="2284876" cy="234950"/>
          </a:xfrm>
          <a:prstGeom prst="rect">
            <a:avLst/>
          </a:prstGeom>
        </p:spPr>
      </p:pic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72008" y="5058469"/>
            <a:ext cx="9036496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buFont typeface="Wingdings" panose="05000000000000000000" pitchFamily="2" charset="2"/>
              <a:buChar char="Ø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Discrepancy between theory and measurements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eaLnBrk="0" hangingPunct="0"/>
            <a:endParaRPr lang="en-US" altLang="zh-CN" sz="10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eaLnBrk="0" hangingPunct="0">
              <a:buFont typeface="Wingdings" panose="05000000000000000000" pitchFamily="2" charset="2"/>
              <a:buChar char="Ø"/>
            </a:pP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2.8</a:t>
            </a:r>
            <a:r>
              <a:rPr lang="el-GR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σ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deficit 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(depending on the theoretical flux uncertainty)</a:t>
            </a:r>
          </a:p>
          <a:p>
            <a:pPr marL="342900" indent="-342900" eaLnBrk="0" hangingPunct="0">
              <a:buFont typeface="Wingdings" panose="05000000000000000000" pitchFamily="2" charset="2"/>
              <a:buChar char="Ø"/>
            </a:pPr>
            <a:endParaRPr lang="en-US" altLang="zh-CN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eaLnBrk="0" hangingPunct="0">
              <a:buFont typeface="Wingdings" panose="05000000000000000000" pitchFamily="2" charset="2"/>
              <a:buChar char="Ø"/>
            </a:pP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Nominal theoretical uncertainty from the model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Saclay</a:t>
            </a:r>
            <a:r>
              <a:rPr lang="en-US" altLang="zh-CN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en-US" altLang="zh-CN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Huber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~ 2.5%</a:t>
            </a:r>
          </a:p>
          <a:p>
            <a:pPr eaLnBrk="0" hangingPunct="0"/>
            <a:endParaRPr lang="en-US" altLang="zh-CN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1151866"/>
            <a:ext cx="6413137" cy="39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172990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395536" y="11663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Challenge I: </a:t>
            </a:r>
            <a:r>
              <a:rPr lang="en-US" altLang="zh-CN" sz="2800" dirty="0" smtClean="0">
                <a:solidFill>
                  <a:srgbClr val="FF0000"/>
                </a:solidFill>
              </a:rPr>
              <a:t>5 MeV bump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052736"/>
            <a:ext cx="8319868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445190"/>
      </p:ext>
    </p:extLst>
  </p:cSld>
  <p:clrMapOvr>
    <a:masterClrMapping/>
  </p:clrMapOvr>
  <p:transition spd="med">
    <p:zo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19" y="1171781"/>
            <a:ext cx="3816425" cy="252028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2357753" y="1671191"/>
            <a:ext cx="15965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b="1" i="1" dirty="0" err="1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Daya</a:t>
            </a:r>
            <a:r>
              <a:rPr lang="en-US" altLang="zh-CN" sz="1200" b="1" i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Bay</a:t>
            </a:r>
          </a:p>
          <a:p>
            <a:r>
              <a:rPr lang="en-US" altLang="zh-CN" sz="1200" b="1" i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arXiv:1704.01082</a:t>
            </a:r>
            <a:endParaRPr lang="zh-CN" altLang="en-US" sz="1200" b="1" i="1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960" y="1196752"/>
            <a:ext cx="4824536" cy="391756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5143470" y="2431921"/>
            <a:ext cx="151676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b="1" i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arXiv:1</a:t>
            </a:r>
            <a:r>
              <a:rPr lang="zh-CN" altLang="en-US" sz="1200" b="1" i="1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901</a:t>
            </a:r>
            <a:r>
              <a:rPr lang="zh-CN" altLang="en-US" sz="1200" b="1" i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.01807</a:t>
            </a:r>
          </a:p>
        </p:txBody>
      </p:sp>
      <p:sp>
        <p:nvSpPr>
          <p:cNvPr id="17" name="Rectangle 1"/>
          <p:cNvSpPr>
            <a:spLocks noChangeArrowheads="1"/>
          </p:cNvSpPr>
          <p:nvPr/>
        </p:nvSpPr>
        <p:spPr bwMode="auto">
          <a:xfrm>
            <a:off x="4283968" y="5157192"/>
            <a:ext cx="475252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hangingPunct="0">
              <a:buFont typeface="Wingdings" panose="05000000000000000000" pitchFamily="2" charset="2"/>
              <a:buChar char="Ø"/>
            </a:pPr>
            <a:r>
              <a:rPr lang="en-US" altLang="zh-CN" sz="16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Reactor rates as function of the fuel fraction: </a:t>
            </a:r>
            <a:r>
              <a:rPr lang="en-US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new information (slope)!</a:t>
            </a:r>
          </a:p>
          <a:p>
            <a:pPr eaLnBrk="0" hangingPunct="0"/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eaLnBrk="0" hangingPunct="0">
              <a:buFont typeface="Wingdings" panose="05000000000000000000" pitchFamily="2" charset="2"/>
              <a:buChar char="Ø"/>
            </a:pPr>
            <a:r>
              <a:rPr lang="en-US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Inconsistent</a:t>
            </a:r>
            <a:r>
              <a:rPr lang="en-US" altLang="zh-CN" sz="16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with model prediction at around </a:t>
            </a:r>
            <a:r>
              <a:rPr lang="en-US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l-GR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σ</a:t>
            </a:r>
            <a:r>
              <a:rPr lang="en-US" altLang="zh-CN" sz="16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519" y="3789040"/>
            <a:ext cx="3816425" cy="2808312"/>
          </a:xfrm>
          <a:prstGeom prst="rect">
            <a:avLst/>
          </a:prstGeom>
        </p:spPr>
      </p:pic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395536" y="11663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Challenge II: </a:t>
            </a:r>
            <a:r>
              <a:rPr lang="en-US" altLang="zh-CN" sz="2800" dirty="0" smtClean="0">
                <a:solidFill>
                  <a:srgbClr val="FF0000"/>
                </a:solidFill>
              </a:rPr>
              <a:t>fuel evolution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035555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Global fits: </a:t>
            </a:r>
            <a:r>
              <a:rPr lang="en-US" altLang="zh-CN" sz="2800" dirty="0" err="1" smtClean="0">
                <a:solidFill>
                  <a:srgbClr val="FF0000"/>
                </a:solidFill>
              </a:rPr>
              <a:t>muon</a:t>
            </a:r>
            <a:r>
              <a:rPr lang="en-US" altLang="zh-CN" sz="2800" dirty="0" smtClean="0">
                <a:solidFill>
                  <a:srgbClr val="FF0000"/>
                </a:solidFill>
              </a:rPr>
              <a:t> disappearance  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5" y="1124744"/>
            <a:ext cx="6984776" cy="5328592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10796417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2800" dirty="0"/>
              <a:t>Appearance </a:t>
            </a:r>
            <a:r>
              <a:rPr lang="en-US" altLang="zh-CN" sz="2800" dirty="0" err="1"/>
              <a:t>v.s</a:t>
            </a:r>
            <a:r>
              <a:rPr lang="en-US" altLang="zh-CN" sz="2800" dirty="0"/>
              <a:t>. Disappearance: </a:t>
            </a:r>
            <a:r>
              <a:rPr lang="en-US" altLang="zh-CN" sz="2800" dirty="0">
                <a:solidFill>
                  <a:srgbClr val="FF0000"/>
                </a:solidFill>
              </a:rPr>
              <a:t>Tension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95536" y="1052736"/>
            <a:ext cx="8280920" cy="5544616"/>
            <a:chOff x="916784" y="1412776"/>
            <a:chExt cx="7292372" cy="4793225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6784" y="1412776"/>
              <a:ext cx="7292372" cy="4793225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5776" y="5733256"/>
              <a:ext cx="799800" cy="1318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0255023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Future Test ?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052736"/>
            <a:ext cx="8778804" cy="5383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891467"/>
      </p:ext>
    </p:extLst>
  </p:cSld>
  <p:clrMapOvr>
    <a:masterClrMapping/>
  </p:clrMapOvr>
  <p:transition spd="med">
    <p:zo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8070" y="116632"/>
            <a:ext cx="8319868" cy="714380"/>
          </a:xfrm>
        </p:spPr>
        <p:txBody>
          <a:bodyPr/>
          <a:lstStyle/>
          <a:p>
            <a:r>
              <a:rPr lang="zh-CN" altLang="en-US" sz="3200" dirty="0"/>
              <a:t>𝟎</a:t>
            </a:r>
            <a:r>
              <a:rPr lang="el-GR" altLang="zh-CN" sz="3200" dirty="0"/>
              <a:t>ν</a:t>
            </a:r>
            <a:r>
              <a:rPr lang="zh-CN" altLang="en-US" sz="3200" dirty="0"/>
              <a:t>𝟐𝜷</a:t>
            </a:r>
            <a:r>
              <a:rPr lang="en-US" altLang="zh-CN" sz="3200" dirty="0"/>
              <a:t>-</a:t>
            </a:r>
            <a:r>
              <a:rPr lang="en-US" altLang="zh-CN" sz="3200" dirty="0" smtClean="0"/>
              <a:t>decay: </a:t>
            </a:r>
            <a:r>
              <a:rPr lang="en-US" altLang="zh-CN" sz="3200" dirty="0" smtClean="0">
                <a:solidFill>
                  <a:srgbClr val="FF0000"/>
                </a:solidFill>
              </a:rPr>
              <a:t>the effective mass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07504" y="1052736"/>
            <a:ext cx="9001000" cy="5544616"/>
            <a:chOff x="107504" y="1052736"/>
            <a:chExt cx="9001000" cy="5544616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504" y="1052736"/>
              <a:ext cx="9001000" cy="5544616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1979712" y="1916832"/>
              <a:ext cx="1296144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/>
                <a:t>Effective mass</a:t>
              </a:r>
              <a:endParaRPr lang="zh-CN" altLang="en-US" sz="1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274080334"/>
      </p:ext>
    </p:extLst>
  </p:cSld>
  <p:clrMapOvr>
    <a:masterClrMapping/>
  </p:clrMapOvr>
  <p:transition spd="med">
    <p:zoom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8" y="116632"/>
            <a:ext cx="9036496" cy="648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53332"/>
      </p:ext>
    </p:extLst>
  </p:cSld>
  <p:clrMapOvr>
    <a:masterClrMapping/>
  </p:clrMapOvr>
  <p:transition spd="med"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/>
              <a:t>Effective </a:t>
            </a:r>
            <a:r>
              <a:rPr lang="en-US" altLang="zh-CN" sz="3200" dirty="0" err="1"/>
              <a:t>Majorana</a:t>
            </a:r>
            <a:r>
              <a:rPr lang="en-US" altLang="zh-CN" sz="3200" dirty="0"/>
              <a:t> Neutrino Mass</a:t>
            </a:r>
            <a:endParaRPr lang="zh-CN" altLang="en-US" sz="3200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95536" y="4985881"/>
            <a:ext cx="8424936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buFont typeface="Wingdings" panose="05000000000000000000" pitchFamily="2" charset="2"/>
              <a:buChar char="Ø"/>
            </a:pP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 out of 9 parameters </a:t>
            </a:r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light </a:t>
            </a:r>
            <a:r>
              <a:rPr lang="en-US" altLang="zh-CN" sz="2000" b="1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Majorana</a:t>
            </a:r>
            <a:r>
              <a:rPr lang="en-US" altLang="zh-CN" sz="2000" b="1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neutrinos !</a:t>
            </a:r>
            <a:endParaRPr lang="en-US" altLang="zh-CN" sz="20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hangingPunct="0"/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eaLnBrk="0" hangingPunct="0">
              <a:buFont typeface="Wingdings" panose="05000000000000000000" pitchFamily="2" charset="2"/>
              <a:buChar char="Ø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Neutrino 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oscillation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and </a:t>
            </a:r>
            <a:r>
              <a:rPr lang="en-US" altLang="zh-CN" sz="20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non-oscillation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measurements contribute to the prediction of m</a:t>
            </a:r>
            <a:r>
              <a:rPr lang="zh-CN" altLang="en-US" sz="2000" baseline="-25000" dirty="0" smtClean="0"/>
              <a:t>𝜷𝜷</a:t>
            </a:r>
            <a:r>
              <a:rPr lang="en-US" altLang="zh-CN" sz="2000" baseline="-25000" dirty="0"/>
              <a:t> </a:t>
            </a:r>
            <a:r>
              <a:rPr lang="en-US" altLang="zh-CN" sz="2000" dirty="0" smtClean="0"/>
              <a:t>!</a:t>
            </a:r>
            <a:endParaRPr lang="en-US" altLang="zh-CN" sz="2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084" y="1196752"/>
            <a:ext cx="4301309" cy="792088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2132856"/>
            <a:ext cx="7315994" cy="265758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118" y="1146160"/>
            <a:ext cx="2428299" cy="842680"/>
          </a:xfrm>
          <a:prstGeom prst="rect">
            <a:avLst/>
          </a:prstGeom>
        </p:spPr>
      </p:pic>
      <p:sp>
        <p:nvSpPr>
          <p:cNvPr id="9" name="右箭头 8"/>
          <p:cNvSpPr/>
          <p:nvPr/>
        </p:nvSpPr>
        <p:spPr bwMode="auto">
          <a:xfrm>
            <a:off x="3275856" y="1412776"/>
            <a:ext cx="648072" cy="288032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2169846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Test with </a:t>
            </a:r>
            <a:r>
              <a:rPr lang="zh-CN" altLang="en-US" sz="3200" dirty="0" smtClean="0">
                <a:solidFill>
                  <a:srgbClr val="FF0000"/>
                </a:solidFill>
              </a:rPr>
              <a:t>𝟎</a:t>
            </a:r>
            <a:r>
              <a:rPr lang="el-GR" altLang="zh-CN" sz="3200" dirty="0">
                <a:solidFill>
                  <a:srgbClr val="FF0000"/>
                </a:solidFill>
              </a:rPr>
              <a:t>ν</a:t>
            </a:r>
            <a:r>
              <a:rPr lang="zh-CN" altLang="en-US" sz="3200" dirty="0">
                <a:solidFill>
                  <a:srgbClr val="FF0000"/>
                </a:solidFill>
              </a:rPr>
              <a:t>𝟐𝜷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124744"/>
            <a:ext cx="7776864" cy="483838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043608" y="5961474"/>
            <a:ext cx="6244017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smtClean="0"/>
              <a:t>Huang &amp; Zhou: 1902.03839</a:t>
            </a:r>
          </a:p>
          <a:p>
            <a:r>
              <a:rPr lang="en-US" altLang="zh-CN" sz="2000" b="1" dirty="0" smtClean="0"/>
              <a:t>   </a:t>
            </a:r>
            <a:r>
              <a:rPr lang="en-US" altLang="zh-CN" sz="2000" b="1" dirty="0" smtClean="0">
                <a:sym typeface="Wingdings" panose="05000000000000000000" pitchFamily="2" charset="2"/>
              </a:rPr>
              <a:t></a:t>
            </a:r>
            <a:r>
              <a:rPr lang="en-US" altLang="zh-CN" sz="2000" b="1" dirty="0" smtClean="0"/>
              <a:t>can be tested in next-generation experiments!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023413163"/>
      </p:ext>
    </p:extLst>
  </p:cSld>
  <p:clrMapOvr>
    <a:masterClrMapping/>
  </p:clrMapOvr>
  <p:transition spd="med">
    <p:zoom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Heavy sterile from seesaw ?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268760"/>
            <a:ext cx="4392488" cy="3776380"/>
          </a:xfrm>
          <a:prstGeom prst="rect">
            <a:avLst/>
          </a:prstGeom>
        </p:spPr>
      </p:pic>
      <p:sp>
        <p:nvSpPr>
          <p:cNvPr id="5" name="右箭头 4"/>
          <p:cNvSpPr/>
          <p:nvPr/>
        </p:nvSpPr>
        <p:spPr bwMode="auto">
          <a:xfrm>
            <a:off x="3419872" y="3737552"/>
            <a:ext cx="648072" cy="267512"/>
          </a:xfrm>
          <a:prstGeom prst="rightArrow">
            <a:avLst/>
          </a:prstGeom>
          <a:solidFill>
            <a:srgbClr val="0000FF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59632" y="162880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/>
              <a:t>DLFang@Ge76</a:t>
            </a:r>
            <a:endParaRPr lang="zh-CN" altLang="en-US" sz="1600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2843808" y="4005064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</a:rPr>
              <a:t>High energy limit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8" name="下箭头 7"/>
          <p:cNvSpPr/>
          <p:nvPr/>
        </p:nvSpPr>
        <p:spPr bwMode="auto">
          <a:xfrm>
            <a:off x="3203848" y="2564904"/>
            <a:ext cx="216024" cy="576064"/>
          </a:xfrm>
          <a:prstGeom prst="downArrow">
            <a:avLst/>
          </a:prstGeom>
          <a:solidFill>
            <a:srgbClr val="0000FF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771800" y="321297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</a:rPr>
              <a:t>Middle region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12" name="左箭头 11"/>
          <p:cNvSpPr/>
          <p:nvPr/>
        </p:nvSpPr>
        <p:spPr bwMode="auto">
          <a:xfrm>
            <a:off x="1835696" y="2144002"/>
            <a:ext cx="504056" cy="216024"/>
          </a:xfrm>
          <a:prstGeom prst="leftArrow">
            <a:avLst/>
          </a:prstGeom>
          <a:solidFill>
            <a:srgbClr val="0000FF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259632" y="2492896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FF0000"/>
                </a:solidFill>
              </a:rPr>
              <a:t>L</a:t>
            </a:r>
            <a:r>
              <a:rPr lang="en-US" altLang="zh-CN" sz="1400" b="1" dirty="0" smtClean="0">
                <a:solidFill>
                  <a:srgbClr val="FF0000"/>
                </a:solidFill>
              </a:rPr>
              <a:t>ow energy limit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14" name="内容占位符 2"/>
          <p:cNvSpPr>
            <a:spLocks noGrp="1"/>
          </p:cNvSpPr>
          <p:nvPr>
            <p:ph idx="1"/>
          </p:nvPr>
        </p:nvSpPr>
        <p:spPr>
          <a:xfrm>
            <a:off x="4788024" y="1268760"/>
            <a:ext cx="4176464" cy="4176464"/>
          </a:xfrm>
        </p:spPr>
        <p:txBody>
          <a:bodyPr/>
          <a:lstStyle/>
          <a:p>
            <a:pPr marL="0" indent="0">
              <a:buClrTx/>
              <a:buNone/>
            </a:pPr>
            <a:r>
              <a:rPr lang="en-US" altLang="zh-CN" sz="2000" dirty="0" smtClean="0"/>
              <a:t>Different mass regions:</a:t>
            </a:r>
            <a:endParaRPr lang="en-US" altLang="zh-CN" sz="2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solidFill>
                  <a:srgbClr val="0000FF"/>
                </a:solidFill>
              </a:rPr>
              <a:t>Low energy limit: </a:t>
            </a:r>
            <a:r>
              <a:rPr lang="en-US" altLang="zh-CN" sz="2000" dirty="0" smtClean="0"/>
              <a:t>same as light massive neutrinos</a:t>
            </a:r>
            <a:endParaRPr lang="en-US" altLang="zh-CN" sz="2000" dirty="0"/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altLang="zh-CN" sz="1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solidFill>
                  <a:srgbClr val="0000FF"/>
                </a:solidFill>
              </a:rPr>
              <a:t>High energy limit: </a:t>
            </a:r>
            <a:endParaRPr lang="en-US" altLang="zh-CN" sz="2000" dirty="0" smtClean="0">
              <a:solidFill>
                <a:srgbClr val="0000FF"/>
              </a:solidFill>
            </a:endParaRPr>
          </a:p>
          <a:p>
            <a:pPr marL="0" indent="0">
              <a:buClrTx/>
              <a:buNone/>
            </a:pPr>
            <a:r>
              <a:rPr lang="en-US" altLang="zh-CN" sz="1200" i="1" dirty="0" smtClean="0"/>
              <a:t>         Xing, 0907.3014</a:t>
            </a:r>
            <a:endParaRPr lang="en-US" altLang="zh-CN" sz="1800" dirty="0" smtClean="0"/>
          </a:p>
          <a:p>
            <a:pPr marL="0" indent="0">
              <a:buClrTx/>
              <a:buNone/>
            </a:pPr>
            <a:r>
              <a:rPr lang="en-US" altLang="zh-CN" sz="1800" dirty="0" smtClean="0">
                <a:solidFill>
                  <a:srgbClr val="FF0000"/>
                </a:solidFill>
              </a:rPr>
              <a:t>Contribution will be negligible</a:t>
            </a:r>
            <a:r>
              <a:rPr lang="en-US" altLang="zh-CN" sz="1800" dirty="0" smtClean="0"/>
              <a:t> if the seesaw relation is required.</a:t>
            </a:r>
          </a:p>
          <a:p>
            <a:pPr marL="0" indent="0">
              <a:buClrTx/>
              <a:buNone/>
            </a:pPr>
            <a:endParaRPr lang="en-US" altLang="zh-CN" sz="1800" dirty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solidFill>
                  <a:srgbClr val="0000FF"/>
                </a:solidFill>
              </a:rPr>
              <a:t>Middle region:</a:t>
            </a:r>
          </a:p>
          <a:p>
            <a:pPr marL="0" indent="0">
              <a:buClrTx/>
              <a:buNone/>
            </a:pPr>
            <a:r>
              <a:rPr lang="en-US" altLang="zh-CN" sz="2000" dirty="0" smtClean="0">
                <a:solidFill>
                  <a:srgbClr val="FF0000"/>
                </a:solidFill>
              </a:rPr>
              <a:t>Could be compatible </a:t>
            </a:r>
            <a:r>
              <a:rPr lang="en-US" altLang="zh-CN" sz="2000" dirty="0" smtClean="0"/>
              <a:t>when apply the seesaw relation</a:t>
            </a:r>
            <a:endParaRPr lang="en-US" altLang="zh-CN" sz="2000" dirty="0" smtClean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589" y="5315978"/>
            <a:ext cx="2031068" cy="44199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947" y="5951934"/>
            <a:ext cx="1460212" cy="442626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2650" y="5940186"/>
            <a:ext cx="1362396" cy="454374"/>
          </a:xfrm>
          <a:prstGeom prst="rect">
            <a:avLst/>
          </a:prstGeom>
        </p:spPr>
      </p:pic>
      <p:sp>
        <p:nvSpPr>
          <p:cNvPr id="18" name="左右箭头 17"/>
          <p:cNvSpPr/>
          <p:nvPr/>
        </p:nvSpPr>
        <p:spPr bwMode="auto">
          <a:xfrm>
            <a:off x="1967880" y="6065352"/>
            <a:ext cx="432048" cy="216024"/>
          </a:xfrm>
          <a:prstGeom prst="leftRightArrow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9636903"/>
      </p:ext>
    </p:extLst>
  </p:cSld>
  <p:clrMapOvr>
    <a:masterClrMapping/>
  </p:clrMapOvr>
  <p:transition spd="med">
    <p:zoom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Sterile neutrinos from seesaw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125315"/>
            <a:ext cx="4322321" cy="366710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008" y="1113739"/>
            <a:ext cx="4320480" cy="367868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71800" y="3068960"/>
            <a:ext cx="1008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Unit: eV</a:t>
            </a:r>
          </a:p>
          <a:p>
            <a:r>
              <a:rPr lang="en-US" altLang="zh-CN" dirty="0" smtClean="0"/>
              <a:t>NO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380312" y="2996952"/>
            <a:ext cx="1008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Unit: eV</a:t>
            </a:r>
          </a:p>
          <a:p>
            <a:r>
              <a:rPr lang="en-US" altLang="zh-CN" dirty="0"/>
              <a:t>I</a:t>
            </a:r>
            <a:r>
              <a:rPr lang="en-US" altLang="zh-CN" dirty="0" smtClean="0"/>
              <a:t>O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467544" y="4941168"/>
            <a:ext cx="8136904" cy="1512168"/>
          </a:xfrm>
        </p:spPr>
        <p:txBody>
          <a:bodyPr/>
          <a:lstStyle/>
          <a:p>
            <a:pPr marL="0" indent="0">
              <a:buClrTx/>
              <a:buNone/>
            </a:pPr>
            <a:r>
              <a:rPr lang="en-US" altLang="zh-CN" sz="2000" dirty="0" smtClean="0"/>
              <a:t>Effective mass (both light and heavy neutrinos)</a:t>
            </a:r>
          </a:p>
          <a:p>
            <a:pPr marL="0" indent="0">
              <a:buClrTx/>
              <a:buNone/>
            </a:pPr>
            <a:r>
              <a:rPr lang="en-US" altLang="zh-CN" sz="2000" dirty="0" smtClean="0"/>
              <a:t>Degenerate case: suppression</a:t>
            </a:r>
          </a:p>
          <a:p>
            <a:pPr marL="0" indent="0">
              <a:buClrTx/>
              <a:buNone/>
            </a:pPr>
            <a:r>
              <a:rPr lang="en-US" altLang="zh-CN" sz="2000" dirty="0" smtClean="0"/>
              <a:t>Hierarchical case: enhancement </a:t>
            </a:r>
            <a:endParaRPr lang="en-US" altLang="zh-CN" sz="2000" dirty="0" smtClean="0"/>
          </a:p>
        </p:txBody>
      </p:sp>
    </p:spTree>
    <p:extLst>
      <p:ext uri="{BB962C8B-B14F-4D97-AF65-F5344CB8AC3E}">
        <p14:creationId xmlns:p14="http://schemas.microsoft.com/office/powerpoint/2010/main" val="190946801"/>
      </p:ext>
    </p:extLst>
  </p:cSld>
  <p:clrMapOvr>
    <a:masterClrMapping/>
  </p:clrMapOvr>
  <p:transition spd="med">
    <p:zoom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What if </a:t>
            </a:r>
            <a:r>
              <a:rPr lang="en-US" altLang="zh-CN" sz="3200" kern="1200" dirty="0">
                <a:latin typeface="Arial" charset="0"/>
                <a:ea typeface="宋体" charset="-122"/>
              </a:rPr>
              <a:t>0</a:t>
            </a:r>
            <a:r>
              <a:rPr lang="el-GR" altLang="zh-CN" sz="3200" dirty="0"/>
              <a:t>ν</a:t>
            </a:r>
            <a:r>
              <a:rPr lang="en-US" altLang="zh-CN" sz="3200" dirty="0"/>
              <a:t>2</a:t>
            </a:r>
            <a:r>
              <a:rPr lang="zh-CN" altLang="en-US" sz="3200" kern="1200" dirty="0">
                <a:latin typeface="Arial" charset="0"/>
                <a:ea typeface="宋体" charset="-122"/>
              </a:rPr>
              <a:t>𝜷 </a:t>
            </a:r>
            <a:r>
              <a:rPr lang="en-US" altLang="zh-CN" sz="3200" kern="1200" dirty="0" smtClean="0">
                <a:latin typeface="Arial" charset="0"/>
                <a:ea typeface="宋体" charset="-122"/>
              </a:rPr>
              <a:t>is observed?</a:t>
            </a:r>
            <a:endParaRPr lang="zh-CN" altLang="en-US" sz="3200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79512" y="1124744"/>
            <a:ext cx="8784976" cy="5400600"/>
          </a:xfrm>
        </p:spPr>
        <p:txBody>
          <a:bodyPr/>
          <a:lstStyle/>
          <a:p>
            <a:pPr marL="0" indent="0">
              <a:buClrTx/>
              <a:buNone/>
            </a:pPr>
            <a:r>
              <a:rPr lang="en-US" altLang="zh-CN" sz="2000" dirty="0" err="1" smtClean="0"/>
              <a:t>Neutrinoless</a:t>
            </a:r>
            <a:r>
              <a:rPr lang="en-US" altLang="zh-CN" sz="2000" dirty="0" smtClean="0"/>
              <a:t> double beta decay: </a:t>
            </a:r>
            <a:r>
              <a:rPr lang="en-US" altLang="zh-CN" sz="2000" dirty="0" smtClean="0">
                <a:solidFill>
                  <a:srgbClr val="FF0000"/>
                </a:solidFill>
              </a:rPr>
              <a:t>neutrino nature and masses!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After </a:t>
            </a:r>
            <a:r>
              <a:rPr lang="en-US" altLang="zh-CN" sz="2000" dirty="0" smtClean="0"/>
              <a:t>the discovery of </a:t>
            </a:r>
            <a:r>
              <a:rPr lang="en-US" altLang="zh-CN" sz="2000" kern="1200" dirty="0">
                <a:latin typeface="Arial" charset="0"/>
                <a:ea typeface="宋体" charset="-122"/>
              </a:rPr>
              <a:t>0</a:t>
            </a:r>
            <a:r>
              <a:rPr lang="el-GR" altLang="zh-CN" sz="2000" dirty="0"/>
              <a:t>ν</a:t>
            </a:r>
            <a:r>
              <a:rPr lang="en-US" altLang="zh-CN" sz="2000" dirty="0"/>
              <a:t>2</a:t>
            </a:r>
            <a:r>
              <a:rPr lang="zh-CN" altLang="en-US" sz="2000" kern="1200" dirty="0" smtClean="0">
                <a:latin typeface="Arial" charset="0"/>
                <a:ea typeface="宋体" charset="-122"/>
              </a:rPr>
              <a:t>𝜷</a:t>
            </a:r>
            <a:endParaRPr lang="en-US" altLang="zh-CN" sz="2000" dirty="0" smtClean="0"/>
          </a:p>
          <a:p>
            <a:pPr marL="0" indent="0">
              <a:buClrTx/>
              <a:buNone/>
            </a:pPr>
            <a:r>
              <a:rPr lang="en-US" altLang="zh-CN" sz="2000" dirty="0" smtClean="0"/>
              <a:t>	         </a:t>
            </a:r>
            <a:r>
              <a:rPr lang="en-US" altLang="zh-CN" sz="2000" dirty="0" smtClean="0">
                <a:solidFill>
                  <a:srgbClr val="FF0000"/>
                </a:solidFill>
              </a:rPr>
              <a:t>Distinguishing Mechanisms</a:t>
            </a:r>
            <a:r>
              <a:rPr lang="en-US" altLang="zh-CN" sz="2000" dirty="0" smtClean="0">
                <a:solidFill>
                  <a:srgbClr val="FF0000"/>
                </a:solidFill>
              </a:rPr>
              <a:t>:</a:t>
            </a:r>
            <a:endParaRPr lang="en-US" altLang="zh-CN" sz="1000" dirty="0" smtClean="0"/>
          </a:p>
          <a:p>
            <a:pPr marL="0" indent="0">
              <a:buClrTx/>
              <a:buNone/>
            </a:pPr>
            <a:endParaRPr lang="en-US" altLang="zh-CN" sz="1000" dirty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Comparison of different mass probes: agreement or not ?</a:t>
            </a:r>
            <a:endParaRPr lang="en-US" altLang="zh-CN" sz="2000" kern="1200" dirty="0" smtClean="0">
              <a:latin typeface="Arial" charset="0"/>
              <a:ea typeface="宋体" charset="-122"/>
            </a:endParaRPr>
          </a:p>
          <a:p>
            <a:pPr marL="0" indent="0">
              <a:buClrTx/>
              <a:buNone/>
            </a:pPr>
            <a:endParaRPr lang="en-US" altLang="zh-CN" sz="2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Other contributions:  light/heavy sterile neutrinos, and more …</a:t>
            </a:r>
          </a:p>
          <a:p>
            <a:pPr marL="0" indent="0">
              <a:buClrTx/>
              <a:buNone/>
            </a:pPr>
            <a:endParaRPr lang="en-US" altLang="zh-CN" sz="2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Decay products</a:t>
            </a:r>
          </a:p>
          <a:p>
            <a:pPr marL="0" indent="0">
              <a:buClrTx/>
              <a:buNone/>
            </a:pPr>
            <a:r>
              <a:rPr lang="en-US" altLang="zh-CN" sz="20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    individual electron </a:t>
            </a:r>
            <a:r>
              <a:rPr lang="en-US" altLang="zh-CN" sz="20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energies, angular correlations, </a:t>
            </a:r>
            <a:r>
              <a:rPr lang="en-US" altLang="zh-CN" sz="2000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spectrum</a:t>
            </a:r>
            <a:endParaRPr lang="en-US" altLang="zh-CN" sz="2000" dirty="0" smtClean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Nuclear aspects</a:t>
            </a:r>
          </a:p>
          <a:p>
            <a:pPr marL="0" indent="0">
              <a:buClrTx/>
              <a:buNone/>
            </a:pPr>
            <a:r>
              <a:rPr lang="en-US" altLang="zh-CN" sz="20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    multiple isotopes, decay to excited states, 0</a:t>
            </a:r>
            <a:r>
              <a:rPr lang="el-GR" altLang="zh-CN" sz="2000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ν</a:t>
            </a:r>
            <a:r>
              <a:rPr lang="en-US" altLang="zh-CN" sz="2000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ECEC</a:t>
            </a:r>
            <a:r>
              <a:rPr lang="en-US" altLang="zh-CN" sz="2000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,</a:t>
            </a:r>
            <a:endParaRPr lang="en-US" altLang="zh-CN" sz="2000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marL="0" indent="0" algn="r">
              <a:buClrTx/>
              <a:buNone/>
            </a:pPr>
            <a:r>
              <a:rPr lang="en-US" altLang="zh-CN" sz="36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Thank you !</a:t>
            </a:r>
          </a:p>
          <a:p>
            <a:pPr marL="0" indent="0">
              <a:buClrTx/>
              <a:buNone/>
            </a:pPr>
            <a:endParaRPr lang="en-US" altLang="zh-CN" sz="2000" dirty="0"/>
          </a:p>
          <a:p>
            <a:pPr marL="0" indent="0">
              <a:buClrTx/>
              <a:buNone/>
            </a:pPr>
            <a:endParaRPr lang="en-US" altLang="zh-CN" sz="2000" dirty="0" smtClean="0"/>
          </a:p>
        </p:txBody>
      </p:sp>
    </p:spTree>
    <p:extLst>
      <p:ext uri="{BB962C8B-B14F-4D97-AF65-F5344CB8AC3E}">
        <p14:creationId xmlns:p14="http://schemas.microsoft.com/office/powerpoint/2010/main" val="3394596511"/>
      </p:ext>
    </p:extLst>
  </p:cSld>
  <p:clrMapOvr>
    <a:masterClrMapping/>
  </p:clrMapOvr>
  <p:transition spd="med">
    <p:zoom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7940186"/>
      </p:ext>
    </p:extLst>
  </p:cSld>
  <p:clrMapOvr>
    <a:masterClrMapping/>
  </p:clrMapOvr>
  <p:transition spd="med">
    <p:zoom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96752"/>
            <a:ext cx="8146486" cy="525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297524"/>
      </p:ext>
    </p:extLst>
  </p:cSld>
  <p:clrMapOvr>
    <a:masterClrMapping/>
  </p:clrMapOvr>
  <p:transition spd="med">
    <p:zoom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071409"/>
            <a:ext cx="8784976" cy="5525943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Oscillation Types 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218590176"/>
      </p:ext>
    </p:extLst>
  </p:cSld>
  <p:clrMapOvr>
    <a:masterClrMapping/>
  </p:clrMapOvr>
  <p:transition spd="med">
    <p:zoom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Categories of neutrino oscillations-I</a:t>
            </a:r>
            <a:endParaRPr lang="zh-CN" altLang="en-US" sz="3200" dirty="0"/>
          </a:p>
        </p:txBody>
      </p:sp>
      <p:pic>
        <p:nvPicPr>
          <p:cNvPr id="4" name="图片 3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40432" y="1124745"/>
            <a:ext cx="7920000" cy="547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405795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Categories of neutrino oscillations-II</a:t>
            </a:r>
            <a:endParaRPr lang="zh-CN" altLang="en-US" sz="3200" dirty="0"/>
          </a:p>
        </p:txBody>
      </p:sp>
      <p:pic>
        <p:nvPicPr>
          <p:cNvPr id="5" name="图片 4"/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40432" y="1124744"/>
            <a:ext cx="7920000" cy="54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182098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Categories of neutrino oscillations-III</a:t>
            </a:r>
            <a:endParaRPr lang="zh-CN" altLang="en-US" sz="3200" dirty="0"/>
          </a:p>
        </p:txBody>
      </p:sp>
      <p:pic>
        <p:nvPicPr>
          <p:cNvPr id="5" name="图片 4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40432" y="1124744"/>
            <a:ext cx="7920000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26572"/>
      </p:ext>
    </p:extLst>
  </p:cSld>
  <p:clrMapOvr>
    <a:masterClrMapping/>
  </p:clrMapOvr>
  <p:transition spd="med"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Neutrino oscillations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052736"/>
            <a:ext cx="8496944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230664"/>
      </p:ext>
    </p:extLst>
  </p:cSld>
  <p:clrMapOvr>
    <a:masterClrMapping/>
  </p:clrMapOvr>
  <p:transition spd="med">
    <p:zoom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Role of Precision Measurement (JUNO)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715" y="1196752"/>
            <a:ext cx="7026519" cy="135025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199222" y="764704"/>
            <a:ext cx="34772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i="1" dirty="0" smtClean="0">
                <a:solidFill>
                  <a:schemeClr val="bg1"/>
                </a:solidFill>
              </a:rPr>
              <a:t>JUNO Physics Book: 1507.05613</a:t>
            </a:r>
            <a:r>
              <a:rPr lang="zh-CN" altLang="en-US" sz="1600" b="1" i="1" dirty="0" smtClean="0">
                <a:solidFill>
                  <a:schemeClr val="bg1"/>
                </a:solidFill>
              </a:rPr>
              <a:t>1</a:t>
            </a:r>
            <a:endParaRPr lang="zh-CN" altLang="en-US" sz="1600" b="1" i="1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16" y="2595682"/>
            <a:ext cx="7026519" cy="330307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347864" y="5610726"/>
            <a:ext cx="22381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i="1" dirty="0" smtClean="0">
                <a:solidFill>
                  <a:srgbClr val="0000FF"/>
                </a:solidFill>
              </a:rPr>
              <a:t>Cao et.al, </a:t>
            </a:r>
            <a:r>
              <a:rPr lang="zh-CN" altLang="en-US" sz="1600" b="1" i="1" dirty="0" smtClean="0">
                <a:solidFill>
                  <a:srgbClr val="0000FF"/>
                </a:solidFill>
              </a:rPr>
              <a:t>1908</a:t>
            </a:r>
            <a:r>
              <a:rPr lang="zh-CN" altLang="en-US" sz="1600" b="1" i="1" dirty="0">
                <a:solidFill>
                  <a:srgbClr val="0000FF"/>
                </a:solidFill>
              </a:rPr>
              <a:t>.08355</a:t>
            </a: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467544" y="5949280"/>
            <a:ext cx="8280920" cy="720080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Precision measurement can eliminate (almost) all the uncertainties from oscillation parameters</a:t>
            </a:r>
          </a:p>
        </p:txBody>
      </p:sp>
    </p:spTree>
    <p:extLst>
      <p:ext uri="{BB962C8B-B14F-4D97-AF65-F5344CB8AC3E}">
        <p14:creationId xmlns:p14="http://schemas.microsoft.com/office/powerpoint/2010/main" val="2179670730"/>
      </p:ext>
    </p:extLst>
  </p:cSld>
  <p:clrMapOvr>
    <a:masterClrMapping/>
  </p:clrMapOvr>
  <p:transition spd="med">
    <p:zoom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Fine structures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5" y="1124745"/>
            <a:ext cx="4853885" cy="345638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5496" y="1124744"/>
            <a:ext cx="22381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i="1" dirty="0" smtClean="0">
                <a:solidFill>
                  <a:srgbClr val="0000FF"/>
                </a:solidFill>
              </a:rPr>
              <a:t>Cao et.al, </a:t>
            </a:r>
            <a:r>
              <a:rPr lang="zh-CN" altLang="en-US" sz="1600" b="1" i="1" dirty="0" smtClean="0">
                <a:solidFill>
                  <a:srgbClr val="0000FF"/>
                </a:solidFill>
              </a:rPr>
              <a:t>1908</a:t>
            </a:r>
            <a:r>
              <a:rPr lang="zh-CN" altLang="en-US" sz="1600" b="1" i="1" dirty="0">
                <a:solidFill>
                  <a:srgbClr val="0000FF"/>
                </a:solidFill>
              </a:rPr>
              <a:t>.08355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3609" y="1196752"/>
            <a:ext cx="2549629" cy="197783"/>
          </a:xfrm>
          <a:prstGeom prst="rect">
            <a:avLst/>
          </a:prstGeom>
        </p:spPr>
      </p:pic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5004048" y="1196752"/>
            <a:ext cx="4104456" cy="3168352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The </a:t>
            </a:r>
            <a:r>
              <a:rPr lang="en-US" altLang="zh-CN" sz="2000" kern="1200" dirty="0">
                <a:latin typeface="Arial" charset="0"/>
                <a:ea typeface="宋体" charset="-122"/>
              </a:rPr>
              <a:t>critical threshold </a:t>
            </a:r>
            <a:r>
              <a:rPr lang="en-US" altLang="zh-CN" sz="2000" kern="1200" dirty="0" smtClean="0">
                <a:latin typeface="Arial" charset="0"/>
                <a:ea typeface="宋体" charset="-122"/>
              </a:rPr>
              <a:t>point could serve as the </a:t>
            </a:r>
            <a:r>
              <a:rPr lang="en-US" altLang="zh-CN" sz="2000" kern="1200" dirty="0" smtClean="0">
                <a:solidFill>
                  <a:srgbClr val="FF0000"/>
                </a:solidFill>
                <a:latin typeface="Arial" charset="0"/>
                <a:ea typeface="宋体" charset="-122"/>
              </a:rPr>
              <a:t>ultimate </a:t>
            </a:r>
            <a:r>
              <a:rPr lang="en-US" altLang="zh-CN" sz="2000" kern="1200" dirty="0">
                <a:solidFill>
                  <a:srgbClr val="FF0000"/>
                </a:solidFill>
                <a:latin typeface="Arial" charset="0"/>
                <a:ea typeface="宋体" charset="-122"/>
              </a:rPr>
              <a:t>goal </a:t>
            </a:r>
            <a:r>
              <a:rPr lang="en-US" altLang="zh-CN" sz="2000" kern="1200" dirty="0" smtClean="0">
                <a:latin typeface="Arial" charset="0"/>
                <a:ea typeface="宋体" charset="-122"/>
              </a:rPr>
              <a:t>for 0</a:t>
            </a:r>
            <a:r>
              <a:rPr lang="el-GR" altLang="zh-CN" sz="2000" dirty="0" smtClean="0"/>
              <a:t>ν</a:t>
            </a:r>
            <a:r>
              <a:rPr lang="en-US" altLang="zh-CN" sz="2000" dirty="0" smtClean="0"/>
              <a:t>2</a:t>
            </a:r>
            <a:r>
              <a:rPr lang="zh-CN" altLang="en-US" sz="2000" kern="1200" dirty="0" smtClean="0">
                <a:latin typeface="Arial" charset="0"/>
                <a:ea typeface="宋体" charset="-122"/>
              </a:rPr>
              <a:t>𝜷 </a:t>
            </a:r>
            <a:r>
              <a:rPr lang="en-US" altLang="zh-CN" sz="2000" kern="1200" dirty="0" smtClean="0">
                <a:latin typeface="Arial" charset="0"/>
                <a:ea typeface="宋体" charset="-122"/>
              </a:rPr>
              <a:t>searches.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altLang="zh-CN" sz="1000" kern="1200" dirty="0" smtClean="0">
              <a:latin typeface="Arial" charset="0"/>
              <a:ea typeface="宋体" charset="-122"/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The possibility of </a:t>
            </a:r>
            <a:r>
              <a:rPr lang="en-US" altLang="zh-CN" sz="2000" dirty="0" smtClean="0">
                <a:solidFill>
                  <a:srgbClr val="FF0000"/>
                </a:solidFill>
              </a:rPr>
              <a:t>falling into the well</a:t>
            </a:r>
            <a:r>
              <a:rPr lang="en-US" altLang="zh-CN" sz="2000" dirty="0" smtClean="0"/>
              <a:t> is very small.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altLang="zh-CN" sz="1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/>
              <a:t>H</a:t>
            </a:r>
            <a:r>
              <a:rPr lang="en-US" altLang="zh-CN" sz="2000" dirty="0" smtClean="0"/>
              <a:t>ave </a:t>
            </a:r>
            <a:r>
              <a:rPr lang="en-US" altLang="zh-CN" sz="2000" dirty="0" smtClean="0">
                <a:solidFill>
                  <a:srgbClr val="FF0000"/>
                </a:solidFill>
              </a:rPr>
              <a:t>unique (otherwise impossible) constraints </a:t>
            </a:r>
            <a:r>
              <a:rPr lang="en-US" altLang="zh-CN" sz="2000" dirty="0" smtClean="0"/>
              <a:t>on non-oscillation parameters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altLang="zh-CN" sz="2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altLang="zh-CN" sz="20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20" y="4653136"/>
            <a:ext cx="4848020" cy="192695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2080" y="4653135"/>
            <a:ext cx="3312368" cy="192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664285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988840"/>
            <a:ext cx="4032448" cy="3844234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dirty="0" smtClean="0"/>
              <a:t>Fixing the mass spectrum</a:t>
            </a:r>
            <a:endParaRPr lang="zh-CN" altLang="en-US" dirty="0"/>
          </a:p>
        </p:txBody>
      </p:sp>
      <p:sp>
        <p:nvSpPr>
          <p:cNvPr id="8" name="右箭头 7"/>
          <p:cNvSpPr/>
          <p:nvPr/>
        </p:nvSpPr>
        <p:spPr bwMode="auto">
          <a:xfrm>
            <a:off x="4355976" y="3726176"/>
            <a:ext cx="720080" cy="288032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smtClean="0">
              <a:ln>
                <a:noFill/>
              </a:ln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ea typeface="宋体" pitchFamily="2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9458" y="1216021"/>
            <a:ext cx="5991641" cy="526801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</p:pic>
      <p:sp>
        <p:nvSpPr>
          <p:cNvPr id="12" name="内容占位符 2"/>
          <p:cNvSpPr>
            <a:spLocks noGrp="1"/>
          </p:cNvSpPr>
          <p:nvPr>
            <p:ph idx="1"/>
          </p:nvPr>
        </p:nvSpPr>
        <p:spPr>
          <a:xfrm>
            <a:off x="467544" y="5949280"/>
            <a:ext cx="8280920" cy="720080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Neutrino mass spectrum: important to understand the origin of fermion mass and mixing!  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1334" y="2167142"/>
            <a:ext cx="3872650" cy="348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39"/>
      </p:ext>
    </p:extLst>
  </p:cSld>
  <p:clrMapOvr>
    <a:masterClrMapping/>
  </p:clrMapOvr>
  <p:transition spd="med">
    <p:zoom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/>
              <a:t>Implications </a:t>
            </a:r>
            <a:r>
              <a:rPr lang="en-US" altLang="zh-CN" sz="2800" dirty="0" smtClean="0">
                <a:solidFill>
                  <a:srgbClr val="FF0000"/>
                </a:solidFill>
              </a:rPr>
              <a:t>for beta-decay and cosmology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217" y="1171473"/>
            <a:ext cx="3960440" cy="377762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1174429"/>
            <a:ext cx="4134720" cy="377762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5085184"/>
            <a:ext cx="6696744" cy="576064"/>
          </a:xfrm>
          <a:prstGeom prst="rect">
            <a:avLst/>
          </a:prstGeom>
        </p:spPr>
      </p:pic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35496" y="5805264"/>
            <a:ext cx="9073008" cy="792088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(much) better than the projected sensitivities of future beta decay and cosmology probes!</a:t>
            </a:r>
            <a:endParaRPr lang="en-US" altLang="zh-CN" sz="2000" kern="1200" dirty="0" smtClean="0">
              <a:latin typeface="Arial" charset="0"/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5867593"/>
      </p:ext>
    </p:extLst>
  </p:cSld>
  <p:clrMapOvr>
    <a:masterClrMapping/>
  </p:clrMapOvr>
  <p:transition spd="med"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Three-neutrino mixing framework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052736"/>
            <a:ext cx="8424936" cy="561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848314"/>
      </p:ext>
    </p:extLst>
  </p:cSld>
  <p:clrMapOvr>
    <a:masterClrMapping/>
  </p:clrMapOvr>
  <p:transition spd="med"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Latest oscillation parameters</a:t>
            </a:r>
            <a:endParaRPr lang="zh-CN" altLang="en-US" sz="3200" dirty="0"/>
          </a:p>
        </p:txBody>
      </p:sp>
      <p:pic>
        <p:nvPicPr>
          <p:cNvPr id="5" name="图片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87984" y="2997152"/>
            <a:ext cx="4140000" cy="1800000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6" name="图片 5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680472" y="2996952"/>
            <a:ext cx="4140000" cy="1800000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7" name="图片 6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87984" y="4838914"/>
            <a:ext cx="4140000" cy="1800000"/>
          </a:xfrm>
          <a:prstGeom prst="rect">
            <a:avLst/>
          </a:prstGeom>
        </p:spPr>
      </p:pic>
      <p:pic>
        <p:nvPicPr>
          <p:cNvPr id="8" name="图片 7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4680472" y="1124744"/>
            <a:ext cx="4140000" cy="1800000"/>
          </a:xfrm>
          <a:prstGeom prst="rect">
            <a:avLst/>
          </a:prstGeom>
          <a:ln w="12700">
            <a:solidFill>
              <a:srgbClr val="FF0000"/>
            </a:solidFill>
          </a:ln>
        </p:spPr>
      </p:pic>
      <p:pic>
        <p:nvPicPr>
          <p:cNvPr id="9" name="图片 8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73736" y="1115453"/>
            <a:ext cx="4140000" cy="180000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4644008" y="4941168"/>
            <a:ext cx="4176464" cy="1512168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5 parameters: measured with rather high </a:t>
            </a:r>
            <a:r>
              <a:rPr lang="en-US" altLang="zh-CN" sz="2000" dirty="0" smtClean="0"/>
              <a:t>accuracy</a:t>
            </a:r>
            <a:endParaRPr lang="en-US" altLang="zh-CN" sz="2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4 parameters: </a:t>
            </a:r>
          </a:p>
          <a:p>
            <a:pPr marL="0" indent="0">
              <a:buClrTx/>
              <a:buNone/>
            </a:pPr>
            <a:r>
              <a:rPr lang="en-US" altLang="zh-CN" sz="2000" dirty="0"/>
              <a:t>	</a:t>
            </a:r>
            <a:r>
              <a:rPr lang="en-US" altLang="zh-CN" sz="2000" dirty="0" smtClean="0">
                <a:solidFill>
                  <a:srgbClr val="FF0000"/>
                </a:solidFill>
              </a:rPr>
              <a:t>relevant to m</a:t>
            </a:r>
            <a:r>
              <a:rPr lang="zh-CN" altLang="en-US" sz="2000" baseline="-25000" dirty="0">
                <a:solidFill>
                  <a:srgbClr val="FF0000"/>
                </a:solidFill>
              </a:rPr>
              <a:t>𝜷𝜷</a:t>
            </a:r>
            <a:r>
              <a:rPr lang="en-US" altLang="zh-CN" sz="2000" dirty="0" smtClean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0243217"/>
      </p:ext>
    </p:extLst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/>
              <a:t>Neutrino mass </a:t>
            </a:r>
            <a:r>
              <a:rPr lang="en-US" altLang="zh-CN" sz="3200" dirty="0" smtClean="0"/>
              <a:t>spectrum</a:t>
            </a:r>
            <a:endParaRPr lang="zh-CN" altLang="en-US" sz="3200" dirty="0"/>
          </a:p>
        </p:txBody>
      </p:sp>
      <p:pic>
        <p:nvPicPr>
          <p:cNvPr id="4" name="图片 3"/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28596" y="1125352"/>
            <a:ext cx="7920000" cy="54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62607"/>
      </p:ext>
    </p:extLst>
  </p:cSld>
  <p:clrMapOvr>
    <a:masterClrMapping/>
  </p:clrMapOvr>
  <p:transition spd="med"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>
            <a:alpha val="9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3200" dirty="0"/>
              <a:t>Neutrino mass </a:t>
            </a:r>
            <a:r>
              <a:rPr lang="en-US" altLang="zh-CN" sz="3200" dirty="0" smtClean="0"/>
              <a:t>ordering (circa </a:t>
            </a:r>
            <a:r>
              <a:rPr lang="en-US" altLang="zh-CN" sz="3200" dirty="0" smtClean="0"/>
              <a:t>2021)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86" y="1124744"/>
            <a:ext cx="3817610" cy="266429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008" y="1124745"/>
            <a:ext cx="4032448" cy="266429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286" y="3861048"/>
            <a:ext cx="3817610" cy="273630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27584" y="1259468"/>
            <a:ext cx="1226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smtClean="0"/>
              <a:t>@Nu2020</a:t>
            </a:r>
            <a:endParaRPr lang="zh-CN" altLang="en-US" b="1" i="1" dirty="0"/>
          </a:p>
        </p:txBody>
      </p:sp>
      <p:sp>
        <p:nvSpPr>
          <p:cNvPr id="9" name="矩形 8"/>
          <p:cNvSpPr/>
          <p:nvPr/>
        </p:nvSpPr>
        <p:spPr>
          <a:xfrm>
            <a:off x="5076056" y="1340768"/>
            <a:ext cx="1226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smtClean="0"/>
              <a:t>@Nu2020</a:t>
            </a:r>
            <a:endParaRPr lang="zh-CN" altLang="en-US" b="1" i="1" dirty="0"/>
          </a:p>
        </p:txBody>
      </p:sp>
      <p:sp>
        <p:nvSpPr>
          <p:cNvPr id="10" name="矩形 9"/>
          <p:cNvSpPr/>
          <p:nvPr/>
        </p:nvSpPr>
        <p:spPr>
          <a:xfrm>
            <a:off x="1005352" y="3861048"/>
            <a:ext cx="15504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smtClean="0"/>
              <a:t>SK@Nu2020</a:t>
            </a:r>
            <a:endParaRPr lang="zh-CN" altLang="en-US" b="1" i="1" dirty="0"/>
          </a:p>
        </p:txBody>
      </p:sp>
      <p:sp>
        <p:nvSpPr>
          <p:cNvPr id="11" name="内容占位符 2"/>
          <p:cNvSpPr>
            <a:spLocks noGrp="1"/>
          </p:cNvSpPr>
          <p:nvPr>
            <p:ph idx="1"/>
          </p:nvPr>
        </p:nvSpPr>
        <p:spPr>
          <a:xfrm>
            <a:off x="4644008" y="4005064"/>
            <a:ext cx="3960440" cy="2376264"/>
          </a:xfrm>
          <a:ln>
            <a:solidFill>
              <a:srgbClr val="FF0000"/>
            </a:solidFill>
          </a:ln>
        </p:spPr>
        <p:txBody>
          <a:bodyPr/>
          <a:lstStyle/>
          <a:p>
            <a:pPr marL="0" indent="0">
              <a:buClrTx/>
              <a:buNone/>
            </a:pPr>
            <a:r>
              <a:rPr lang="en-US" altLang="zh-CN" sz="2000" dirty="0" smtClean="0">
                <a:solidFill>
                  <a:srgbClr val="0000FF"/>
                </a:solidFill>
              </a:rPr>
              <a:t>Near Future: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T2K &amp; </a:t>
            </a:r>
            <a:r>
              <a:rPr lang="en-US" altLang="zh-CN" sz="2000" dirty="0" err="1" smtClean="0"/>
              <a:t>NOvA</a:t>
            </a:r>
            <a:r>
              <a:rPr lang="en-US" altLang="zh-CN" sz="2000" dirty="0" smtClean="0"/>
              <a:t> &amp; </a:t>
            </a:r>
            <a:r>
              <a:rPr lang="en-US" altLang="zh-CN" sz="2000" dirty="0" err="1" smtClean="0"/>
              <a:t>SuperK</a:t>
            </a:r>
            <a:endParaRPr lang="en-US" altLang="zh-CN" sz="2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JUNO (reactors): 2022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PINGU (ORCA): </a:t>
            </a:r>
            <a:r>
              <a:rPr lang="en-US" altLang="zh-CN" sz="2000" dirty="0" smtClean="0"/>
              <a:t>202x?</a:t>
            </a:r>
            <a:endParaRPr lang="en-US" altLang="zh-CN" sz="2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DUNE (</a:t>
            </a:r>
            <a:r>
              <a:rPr lang="en-US" altLang="zh-CN" sz="2000" dirty="0" err="1" smtClean="0"/>
              <a:t>HyperK</a:t>
            </a:r>
            <a:r>
              <a:rPr lang="en-US" altLang="zh-CN" sz="2000" dirty="0" smtClean="0"/>
              <a:t>): ~</a:t>
            </a:r>
            <a:r>
              <a:rPr lang="en-US" altLang="zh-CN" sz="2000" dirty="0" smtClean="0"/>
              <a:t>2027?</a:t>
            </a:r>
            <a:endParaRPr lang="en-US" altLang="zh-CN" sz="2000" dirty="0" smtClean="0"/>
          </a:p>
        </p:txBody>
      </p:sp>
    </p:spTree>
    <p:extLst>
      <p:ext uri="{BB962C8B-B14F-4D97-AF65-F5344CB8AC3E}">
        <p14:creationId xmlns:p14="http://schemas.microsoft.com/office/powerpoint/2010/main" val="2702502423"/>
      </p:ext>
    </p:extLst>
  </p:cSld>
  <p:clrMapOvr>
    <a:masterClrMapping/>
  </p:clrMapOvr>
  <p:transition spd="med"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0" y="4437112"/>
            <a:ext cx="3920384" cy="194421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1196752"/>
            <a:ext cx="3149582" cy="559436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560" y="1916832"/>
            <a:ext cx="3920384" cy="244827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051720" y="5373216"/>
            <a:ext cx="17668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i="1" dirty="0" smtClean="0">
                <a:solidFill>
                  <a:srgbClr val="0000FF"/>
                </a:solidFill>
              </a:rPr>
              <a:t>2105.08533</a:t>
            </a:r>
          </a:p>
          <a:p>
            <a:endParaRPr lang="en-US" altLang="zh-CN" sz="1600" b="1" i="1" dirty="0" smtClean="0">
              <a:solidFill>
                <a:srgbClr val="0000FF"/>
              </a:solidFill>
            </a:endParaRPr>
          </a:p>
          <a:p>
            <a:r>
              <a:rPr lang="en-US" altLang="zh-CN" sz="1600" b="1" i="1" dirty="0" smtClean="0">
                <a:solidFill>
                  <a:srgbClr val="FF0000"/>
                </a:solidFill>
              </a:rPr>
              <a:t>&lt;0.8 eV </a:t>
            </a:r>
            <a:r>
              <a:rPr lang="en-US" altLang="zh-CN" sz="1600" b="1" i="1" dirty="0" smtClean="0">
                <a:solidFill>
                  <a:srgbClr val="FF0000"/>
                </a:solidFill>
              </a:rPr>
              <a:t>(90 C.L.)</a:t>
            </a:r>
            <a:endParaRPr lang="zh-CN" altLang="en-US" sz="1600" b="1" i="1" dirty="0">
              <a:solidFill>
                <a:srgbClr val="FF0000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8686" y="3501008"/>
            <a:ext cx="4373794" cy="3000470"/>
          </a:xfrm>
          <a:prstGeom prst="rect">
            <a:avLst/>
          </a:prstGeom>
        </p:spPr>
      </p:pic>
      <p:sp>
        <p:nvSpPr>
          <p:cNvPr id="11" name="内容占位符 2"/>
          <p:cNvSpPr>
            <a:spLocks noGrp="1"/>
          </p:cNvSpPr>
          <p:nvPr>
            <p:ph idx="1"/>
          </p:nvPr>
        </p:nvSpPr>
        <p:spPr>
          <a:xfrm>
            <a:off x="4283968" y="1196752"/>
            <a:ext cx="4536504" cy="2232248"/>
          </a:xfrm>
        </p:spPr>
        <p:txBody>
          <a:bodyPr/>
          <a:lstStyle/>
          <a:p>
            <a:pPr marL="0" indent="0">
              <a:buClrTx/>
              <a:buNone/>
            </a:pPr>
            <a:r>
              <a:rPr lang="en-US" altLang="zh-CN" sz="2000" dirty="0" smtClean="0">
                <a:solidFill>
                  <a:srgbClr val="0000FF"/>
                </a:solidFill>
              </a:rPr>
              <a:t>Future Prospect: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KATRIN: 200 </a:t>
            </a:r>
            <a:r>
              <a:rPr lang="en-US" altLang="zh-CN" sz="2000" dirty="0" err="1" smtClean="0"/>
              <a:t>meV</a:t>
            </a:r>
            <a:endParaRPr lang="en-US" altLang="zh-CN" sz="2000" dirty="0"/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altLang="zh-CN" sz="1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Systematic limit: ~100 </a:t>
            </a:r>
            <a:r>
              <a:rPr lang="en-US" altLang="zh-CN" sz="2000" dirty="0" err="1" smtClean="0"/>
              <a:t>meV</a:t>
            </a:r>
            <a:endParaRPr lang="en-US" altLang="zh-CN" sz="2000" dirty="0" smtClean="0"/>
          </a:p>
          <a:p>
            <a:pPr>
              <a:buClrTx/>
              <a:buFont typeface="Wingdings" panose="05000000000000000000" pitchFamily="2" charset="2"/>
              <a:buChar char="Ø"/>
            </a:pPr>
            <a:endParaRPr lang="en-US" altLang="zh-CN" sz="1000" dirty="0"/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altLang="zh-CN" sz="2000" dirty="0" smtClean="0"/>
              <a:t>Project 8: 40 </a:t>
            </a:r>
            <a:r>
              <a:rPr lang="en-US" altLang="zh-CN" sz="2000" dirty="0" err="1" smtClean="0"/>
              <a:t>meV</a:t>
            </a:r>
            <a:endParaRPr lang="en-US" altLang="zh-CN" sz="2000" dirty="0" smtClean="0"/>
          </a:p>
        </p:txBody>
      </p:sp>
      <p:sp>
        <p:nvSpPr>
          <p:cNvPr id="12" name="矩形 11"/>
          <p:cNvSpPr/>
          <p:nvPr/>
        </p:nvSpPr>
        <p:spPr>
          <a:xfrm>
            <a:off x="6175193" y="5610726"/>
            <a:ext cx="18261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i="1" smtClean="0">
                <a:solidFill>
                  <a:srgbClr val="0000FF"/>
                </a:solidFill>
              </a:rPr>
              <a:t>Snowmass </a:t>
            </a:r>
            <a:r>
              <a:rPr lang="en-US" altLang="zh-CN" sz="1600" b="1" i="1" dirty="0" smtClean="0">
                <a:solidFill>
                  <a:srgbClr val="0000FF"/>
                </a:solidFill>
              </a:rPr>
              <a:t>2021 </a:t>
            </a:r>
          </a:p>
        </p:txBody>
      </p:sp>
      <p:sp>
        <p:nvSpPr>
          <p:cNvPr id="14" name="标题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319868" cy="714380"/>
          </a:xfrm>
        </p:spPr>
        <p:txBody>
          <a:bodyPr/>
          <a:lstStyle/>
          <a:p>
            <a:r>
              <a:rPr lang="en-US" altLang="zh-CN" sz="3200" dirty="0" smtClean="0"/>
              <a:t>Neutrino mass scale</a:t>
            </a:r>
            <a:r>
              <a:rPr lang="en-US" altLang="zh-CN" sz="3200" dirty="0" smtClean="0"/>
              <a:t> </a:t>
            </a:r>
            <a:r>
              <a:rPr lang="en-US" altLang="zh-CN" sz="2800" dirty="0" smtClean="0"/>
              <a:t>from </a:t>
            </a:r>
            <a:r>
              <a:rPr lang="en-US" altLang="zh-CN" sz="2800" dirty="0" smtClean="0">
                <a:solidFill>
                  <a:srgbClr val="FF0000"/>
                </a:solidFill>
              </a:rPr>
              <a:t>beta-decay</a:t>
            </a:r>
            <a:endParaRPr lang="zh-CN" altLang="en-US" sz="2800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6256" y="1167203"/>
            <a:ext cx="1348162" cy="42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20207"/>
      </p:ext>
    </p:extLst>
  </p:cSld>
  <p:clrMapOvr>
    <a:masterClrMapping/>
  </p:clrMapOvr>
  <p:transition spd="med">
    <p:zoom/>
  </p:transition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华文新魏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0" i="0" u="none" strike="noStrike" cap="none" normalizeH="0" baseline="0" smtClean="0">
            <a:ln>
              <a:noFill/>
            </a:ln>
            <a:solidFill>
              <a:srgbClr val="FFCC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2400" b="0" i="0" u="none" strike="noStrike" cap="none" normalizeH="0" baseline="0" smtClean="0">
            <a:ln>
              <a:noFill/>
            </a:ln>
            <a:solidFill>
              <a:srgbClr val="FFCC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15290</TotalTime>
  <Words>807</Words>
  <Application>Microsoft Office PowerPoint</Application>
  <PresentationFormat>全屏显示(4:3)</PresentationFormat>
  <Paragraphs>187</Paragraphs>
  <Slides>43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52" baseType="lpstr">
      <vt:lpstr>黑体</vt:lpstr>
      <vt:lpstr>华文新魏</vt:lpstr>
      <vt:lpstr>华文行楷</vt:lpstr>
      <vt:lpstr>宋体</vt:lpstr>
      <vt:lpstr>微软雅黑</vt:lpstr>
      <vt:lpstr>Arial</vt:lpstr>
      <vt:lpstr>Calibri</vt:lpstr>
      <vt:lpstr>Wingdings</vt:lpstr>
      <vt:lpstr>默认设计模板</vt:lpstr>
      <vt:lpstr>Neutrinoless Double Beta Decay  and Sterile Neutrinos</vt:lpstr>
      <vt:lpstr>𝟎ν𝟐𝜷-decay</vt:lpstr>
      <vt:lpstr>Effective Majorana Neutrino Mass</vt:lpstr>
      <vt:lpstr>Neutrino oscillations</vt:lpstr>
      <vt:lpstr>Three-neutrino mixing framework</vt:lpstr>
      <vt:lpstr>Latest oscillation parameters</vt:lpstr>
      <vt:lpstr>Neutrino mass spectrum</vt:lpstr>
      <vt:lpstr>Neutrino mass ordering (circa 2021)</vt:lpstr>
      <vt:lpstr>Neutrino mass scale from beta-decay</vt:lpstr>
      <vt:lpstr>Neutrino mass scale from cosmology</vt:lpstr>
      <vt:lpstr>Neutrino mass scale from 𝟎ν𝟐𝜷-decay </vt:lpstr>
      <vt:lpstr>m𝜷𝜷 : Decomposition </vt:lpstr>
      <vt:lpstr>I: Quasi-Degenerate region</vt:lpstr>
      <vt:lpstr>II: Hierarchical Region</vt:lpstr>
      <vt:lpstr>III: Cancelation region</vt:lpstr>
      <vt:lpstr>Mass probe correlation</vt:lpstr>
      <vt:lpstr>Short baseline oscillations: Anomalies?</vt:lpstr>
      <vt:lpstr>LSND </vt:lpstr>
      <vt:lpstr>MiniBooNE</vt:lpstr>
      <vt:lpstr>Gallium anomaly SAGE, PRC (2006); PRC (2009); Laveder et al. (2007), etc.</vt:lpstr>
      <vt:lpstr>Gallium anomaly: shell model calculations ?</vt:lpstr>
      <vt:lpstr>Reactor Antineutrino Anomaly</vt:lpstr>
      <vt:lpstr>Challenge I: 5 MeV bump</vt:lpstr>
      <vt:lpstr>Challenge II: fuel evolution</vt:lpstr>
      <vt:lpstr>Global fits: muon disappearance  </vt:lpstr>
      <vt:lpstr>Appearance v.s. Disappearance: Tension</vt:lpstr>
      <vt:lpstr>Future Test ?</vt:lpstr>
      <vt:lpstr>𝟎ν𝟐𝜷-decay: the effective mass</vt:lpstr>
      <vt:lpstr>PowerPoint 演示文稿</vt:lpstr>
      <vt:lpstr>Test with 𝟎ν𝟐𝜷</vt:lpstr>
      <vt:lpstr>Heavy sterile from seesaw ?</vt:lpstr>
      <vt:lpstr>Sterile neutrinos from seesaw</vt:lpstr>
      <vt:lpstr>What if 0ν2𝜷 is observed?</vt:lpstr>
      <vt:lpstr>PowerPoint 演示文稿</vt:lpstr>
      <vt:lpstr>PowerPoint 演示文稿</vt:lpstr>
      <vt:lpstr>Oscillation Types </vt:lpstr>
      <vt:lpstr>Categories of neutrino oscillations-I</vt:lpstr>
      <vt:lpstr>Categories of neutrino oscillations-II</vt:lpstr>
      <vt:lpstr>Categories of neutrino oscillations-III</vt:lpstr>
      <vt:lpstr>Role of Precision Measurement (JUNO)</vt:lpstr>
      <vt:lpstr>Fine structures</vt:lpstr>
      <vt:lpstr>Fixing the mass spectrum</vt:lpstr>
      <vt:lpstr>Implications for beta-decay and cosmology</vt:lpstr>
    </vt:vector>
  </TitlesOfParts>
  <Company>soft.netnest.com.cn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软件仓库</dc:creator>
  <cp:lastModifiedBy>IHEP</cp:lastModifiedBy>
  <cp:revision>3016</cp:revision>
  <cp:lastPrinted>2019-10-23T01:54:33Z</cp:lastPrinted>
  <dcterms:created xsi:type="dcterms:W3CDTF">2011-04-13T06:46:14Z</dcterms:created>
  <dcterms:modified xsi:type="dcterms:W3CDTF">2021-05-20T08:18:46Z</dcterms:modified>
</cp:coreProperties>
</file>

<file path=docProps/thumbnail.jpeg>
</file>